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9" r:id="rId1"/>
  </p:sldMasterIdLst>
  <p:notesMasterIdLst>
    <p:notesMasterId r:id="rId116"/>
  </p:notesMasterIdLst>
  <p:sldIdLst>
    <p:sldId id="278" r:id="rId2"/>
    <p:sldId id="279" r:id="rId3"/>
    <p:sldId id="280" r:id="rId4"/>
    <p:sldId id="281" r:id="rId5"/>
    <p:sldId id="256" r:id="rId6"/>
    <p:sldId id="369" r:id="rId7"/>
    <p:sldId id="370" r:id="rId8"/>
    <p:sldId id="371" r:id="rId9"/>
    <p:sldId id="372" r:id="rId10"/>
    <p:sldId id="373" r:id="rId11"/>
    <p:sldId id="368" r:id="rId12"/>
    <p:sldId id="258" r:id="rId13"/>
    <p:sldId id="277" r:id="rId14"/>
    <p:sldId id="265" r:id="rId15"/>
    <p:sldId id="267" r:id="rId16"/>
    <p:sldId id="269" r:id="rId17"/>
    <p:sldId id="271" r:id="rId18"/>
    <p:sldId id="272" r:id="rId19"/>
    <p:sldId id="273" r:id="rId20"/>
    <p:sldId id="274" r:id="rId21"/>
    <p:sldId id="275" r:id="rId22"/>
    <p:sldId id="374"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375" r:id="rId37"/>
    <p:sldId id="296" r:id="rId38"/>
    <p:sldId id="297" r:id="rId39"/>
    <p:sldId id="298" r:id="rId40"/>
    <p:sldId id="299" r:id="rId41"/>
    <p:sldId id="300" r:id="rId42"/>
    <p:sldId id="301" r:id="rId43"/>
    <p:sldId id="302" r:id="rId44"/>
    <p:sldId id="303" r:id="rId45"/>
    <p:sldId id="304" r:id="rId46"/>
    <p:sldId id="305" r:id="rId47"/>
    <p:sldId id="376" r:id="rId48"/>
    <p:sldId id="307" r:id="rId49"/>
    <p:sldId id="257" r:id="rId50"/>
    <p:sldId id="308" r:id="rId51"/>
    <p:sldId id="259" r:id="rId52"/>
    <p:sldId id="260" r:id="rId53"/>
    <p:sldId id="261" r:id="rId54"/>
    <p:sldId id="263" r:id="rId55"/>
    <p:sldId id="264" r:id="rId56"/>
    <p:sldId id="377"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78"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79" r:id="rId105"/>
    <p:sldId id="358" r:id="rId106"/>
    <p:sldId id="359" r:id="rId107"/>
    <p:sldId id="360" r:id="rId108"/>
    <p:sldId id="361" r:id="rId109"/>
    <p:sldId id="362" r:id="rId110"/>
    <p:sldId id="363" r:id="rId111"/>
    <p:sldId id="364" r:id="rId112"/>
    <p:sldId id="365" r:id="rId113"/>
    <p:sldId id="366" r:id="rId114"/>
    <p:sldId id="380" r:id="rId115"/>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53" d="100"/>
          <a:sy n="53" d="100"/>
        </p:scale>
        <p:origin x="83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E1AEDBB-3BDE-46F1-A37D-F649B0A4DCD5}" type="datetimeFigureOut">
              <a:rPr lang="en-IN" smtClean="0"/>
              <a:t>03-09-2025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64DADBC-9308-4017-9E26-3C26E75B36D9}" type="slidenum">
              <a:rPr lang="en-IN" smtClean="0"/>
              <a:t>‹#›</a:t>
            </a:fld>
            <a:endParaRPr lang="en-IN"/>
          </a:p>
        </p:txBody>
      </p:sp>
    </p:spTree>
    <p:extLst>
      <p:ext uri="{BB962C8B-B14F-4D97-AF65-F5344CB8AC3E}">
        <p14:creationId xmlns:p14="http://schemas.microsoft.com/office/powerpoint/2010/main" val="2536854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282AC6-4B12-4D67-9B36-43B8027D89F4}" type="slidenum">
              <a:rPr lang="en-IN" smtClean="0"/>
              <a:t>63</a:t>
            </a:fld>
            <a:endParaRPr lang="en-IN"/>
          </a:p>
        </p:txBody>
      </p:sp>
    </p:spTree>
    <p:extLst>
      <p:ext uri="{BB962C8B-B14F-4D97-AF65-F5344CB8AC3E}">
        <p14:creationId xmlns:p14="http://schemas.microsoft.com/office/powerpoint/2010/main" val="356855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385AB-CF01-70F5-E329-5FB73D7F2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8D664-CA60-A5E3-46DA-18CE024C57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E0E39-DB25-E179-BDDF-4D9E3E297FE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74A97B0-F721-6DBB-E5C7-C15B48ED754C}"/>
              </a:ext>
            </a:extLst>
          </p:cNvPr>
          <p:cNvSpPr>
            <a:spLocks noGrp="1"/>
          </p:cNvSpPr>
          <p:nvPr>
            <p:ph type="sldNum" sz="quarter" idx="5"/>
          </p:nvPr>
        </p:nvSpPr>
        <p:spPr/>
        <p:txBody>
          <a:bodyPr/>
          <a:lstStyle/>
          <a:p>
            <a:fld id="{C3282AC6-4B12-4D67-9B36-43B8027D89F4}" type="slidenum">
              <a:rPr lang="en-IN" smtClean="0"/>
              <a:t>112</a:t>
            </a:fld>
            <a:endParaRPr lang="en-IN"/>
          </a:p>
        </p:txBody>
      </p:sp>
    </p:spTree>
    <p:extLst>
      <p:ext uri="{BB962C8B-B14F-4D97-AF65-F5344CB8AC3E}">
        <p14:creationId xmlns:p14="http://schemas.microsoft.com/office/powerpoint/2010/main" val="418940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282AC6-4B12-4D67-9B36-43B8027D89F4}" type="slidenum">
              <a:rPr lang="en-IN" smtClean="0"/>
              <a:t>73</a:t>
            </a:fld>
            <a:endParaRPr lang="en-IN"/>
          </a:p>
        </p:txBody>
      </p:sp>
    </p:spTree>
    <p:extLst>
      <p:ext uri="{BB962C8B-B14F-4D97-AF65-F5344CB8AC3E}">
        <p14:creationId xmlns:p14="http://schemas.microsoft.com/office/powerpoint/2010/main" val="149068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282AC6-4B12-4D67-9B36-43B8027D89F4}" type="slidenum">
              <a:rPr lang="en-IN" smtClean="0"/>
              <a:t>88</a:t>
            </a:fld>
            <a:endParaRPr lang="en-IN"/>
          </a:p>
        </p:txBody>
      </p:sp>
    </p:spTree>
    <p:extLst>
      <p:ext uri="{BB962C8B-B14F-4D97-AF65-F5344CB8AC3E}">
        <p14:creationId xmlns:p14="http://schemas.microsoft.com/office/powerpoint/2010/main" val="210074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282AC6-4B12-4D67-9B36-43B8027D89F4}" type="slidenum">
              <a:rPr lang="en-IN" smtClean="0"/>
              <a:t>91</a:t>
            </a:fld>
            <a:endParaRPr lang="en-IN"/>
          </a:p>
        </p:txBody>
      </p:sp>
    </p:spTree>
    <p:extLst>
      <p:ext uri="{BB962C8B-B14F-4D97-AF65-F5344CB8AC3E}">
        <p14:creationId xmlns:p14="http://schemas.microsoft.com/office/powerpoint/2010/main" val="323484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8B65-4790-4AAF-4772-167FE5E6A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E2CD2-4610-AFF9-7144-487A71F55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559EF-649A-74E1-0CEB-94E085ED810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BADDE64-64DF-DDB6-1A0A-CE4FA9B24F9A}"/>
              </a:ext>
            </a:extLst>
          </p:cNvPr>
          <p:cNvSpPr>
            <a:spLocks noGrp="1"/>
          </p:cNvSpPr>
          <p:nvPr>
            <p:ph type="sldNum" sz="quarter" idx="5"/>
          </p:nvPr>
        </p:nvSpPr>
        <p:spPr/>
        <p:txBody>
          <a:bodyPr/>
          <a:lstStyle/>
          <a:p>
            <a:fld id="{C3282AC6-4B12-4D67-9B36-43B8027D89F4}" type="slidenum">
              <a:rPr lang="en-IN" smtClean="0"/>
              <a:t>93</a:t>
            </a:fld>
            <a:endParaRPr lang="en-IN"/>
          </a:p>
        </p:txBody>
      </p:sp>
    </p:spTree>
    <p:extLst>
      <p:ext uri="{BB962C8B-B14F-4D97-AF65-F5344CB8AC3E}">
        <p14:creationId xmlns:p14="http://schemas.microsoft.com/office/powerpoint/2010/main" val="344931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6A37-A1F9-6696-B94C-AC3EE6B07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C50A7-ABE4-80B9-4C8B-6AFF41A1B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21F97-9087-FF1B-CB50-156A66A3A5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BBF94F8-C6DA-29EF-AB69-F8235477E16C}"/>
              </a:ext>
            </a:extLst>
          </p:cNvPr>
          <p:cNvSpPr>
            <a:spLocks noGrp="1"/>
          </p:cNvSpPr>
          <p:nvPr>
            <p:ph type="sldNum" sz="quarter" idx="5"/>
          </p:nvPr>
        </p:nvSpPr>
        <p:spPr/>
        <p:txBody>
          <a:bodyPr/>
          <a:lstStyle/>
          <a:p>
            <a:fld id="{C3282AC6-4B12-4D67-9B36-43B8027D89F4}" type="slidenum">
              <a:rPr lang="en-IN" smtClean="0"/>
              <a:t>100</a:t>
            </a:fld>
            <a:endParaRPr lang="en-IN"/>
          </a:p>
        </p:txBody>
      </p:sp>
    </p:spTree>
    <p:extLst>
      <p:ext uri="{BB962C8B-B14F-4D97-AF65-F5344CB8AC3E}">
        <p14:creationId xmlns:p14="http://schemas.microsoft.com/office/powerpoint/2010/main" val="1991166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24887-1573-2CAE-21B1-0439ADCD6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F5AB4-171B-9029-945D-2B0D9832B3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BE6F5-071F-0D64-B9DD-23813ACEA6D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0AFDCC-C22A-DAD5-2986-FF33F8BF23DB}"/>
              </a:ext>
            </a:extLst>
          </p:cNvPr>
          <p:cNvSpPr>
            <a:spLocks noGrp="1"/>
          </p:cNvSpPr>
          <p:nvPr>
            <p:ph type="sldNum" sz="quarter" idx="5"/>
          </p:nvPr>
        </p:nvSpPr>
        <p:spPr/>
        <p:txBody>
          <a:bodyPr/>
          <a:lstStyle/>
          <a:p>
            <a:fld id="{C3282AC6-4B12-4D67-9B36-43B8027D89F4}" type="slidenum">
              <a:rPr lang="en-IN" smtClean="0"/>
              <a:t>102</a:t>
            </a:fld>
            <a:endParaRPr lang="en-IN"/>
          </a:p>
        </p:txBody>
      </p:sp>
    </p:spTree>
    <p:extLst>
      <p:ext uri="{BB962C8B-B14F-4D97-AF65-F5344CB8AC3E}">
        <p14:creationId xmlns:p14="http://schemas.microsoft.com/office/powerpoint/2010/main" val="397500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282AC6-4B12-4D67-9B36-43B8027D89F4}" type="slidenum">
              <a:rPr lang="en-IN" smtClean="0"/>
              <a:t>110</a:t>
            </a:fld>
            <a:endParaRPr lang="en-IN"/>
          </a:p>
        </p:txBody>
      </p:sp>
    </p:spTree>
    <p:extLst>
      <p:ext uri="{BB962C8B-B14F-4D97-AF65-F5344CB8AC3E}">
        <p14:creationId xmlns:p14="http://schemas.microsoft.com/office/powerpoint/2010/main" val="300575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CCB2-1916-97F3-4533-88EEFB7FA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32B55-572C-EDBD-EF2C-5A8B7783E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9C798-D919-AB98-57DF-CC679DB916C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8559D7-01E8-6383-AC9E-3526AC725FE2}"/>
              </a:ext>
            </a:extLst>
          </p:cNvPr>
          <p:cNvSpPr>
            <a:spLocks noGrp="1"/>
          </p:cNvSpPr>
          <p:nvPr>
            <p:ph type="sldNum" sz="quarter" idx="5"/>
          </p:nvPr>
        </p:nvSpPr>
        <p:spPr/>
        <p:txBody>
          <a:bodyPr/>
          <a:lstStyle/>
          <a:p>
            <a:fld id="{C3282AC6-4B12-4D67-9B36-43B8027D89F4}" type="slidenum">
              <a:rPr lang="en-IN" smtClean="0"/>
              <a:t>111</a:t>
            </a:fld>
            <a:endParaRPr lang="en-IN"/>
          </a:p>
        </p:txBody>
      </p:sp>
    </p:spTree>
    <p:extLst>
      <p:ext uri="{BB962C8B-B14F-4D97-AF65-F5344CB8AC3E}">
        <p14:creationId xmlns:p14="http://schemas.microsoft.com/office/powerpoint/2010/main" val="2933597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E241B0-B6B4-44FA-9929-765D1E9FC3C5}"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7302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4E586FF0-FA77-4150-96D8-85B90AEC04F9}" type="datetime1">
              <a:rPr lang="en-US" smtClean="0"/>
              <a:t>9/3/2025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16146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E4CD9E3F-5FF2-4802-8ADB-C0226BB9319D}"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89713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4" name="Text Placeholder 3"/>
          <p:cNvSpPr>
            <a:spLocks noGrp="1"/>
          </p:cNvSpPr>
          <p:nvPr>
            <p:ph type="body" sz="half" idx="13"/>
          </p:nvPr>
        </p:nvSpPr>
        <p:spPr>
          <a:xfrm>
            <a:off x="2895600" y="5656761"/>
            <a:ext cx="11078742" cy="513261"/>
          </a:xfrm>
        </p:spPr>
        <p:txBody>
          <a:bodyPr anchor="t">
            <a:normAutofit/>
          </a:bodyPr>
          <a:lstStyle>
            <a:lvl1pPr marL="0" indent="0">
              <a:buNone/>
              <a:defRPr lang="en-US" sz="2100" b="0" i="0" kern="1200" cap="small" dirty="0">
                <a:solidFill>
                  <a:schemeClr val="accent1"/>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7E8E33B6-967D-4EA9-9FA5-20948F6E3C93}"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1" name="TextBox 10"/>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
        <p:nvSpPr>
          <p:cNvPr id="13" name="TextBox 12"/>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108378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2" y="4686302"/>
            <a:ext cx="13238489"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none">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AE3BC-294F-4D20-9257-E8F1024E282F}"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9216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AE8902-E469-474D-ADE1-9E04DB97FFBD}" type="datetime1">
              <a:rPr lang="en-US" smtClean="0"/>
              <a:t>9/3/2025</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62115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BEEED8-90D9-4BED-9E91-4E30748ABE59}" type="datetime1">
              <a:rPr lang="en-US" smtClean="0"/>
              <a:t>9/3/2025</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8973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087DC1-0199-4818-B5EF-FEADC3AD05C2}"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85672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BEBC-261C-4314-8CDA-36042B8B5B6D}"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425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06D52E-B23E-4BF9-A2DB-4A7BC26EAEB5}"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9669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A6814-D4F0-4087-A7BA-E43F2D036F19}" type="datetime1">
              <a:rPr lang="en-US" smtClean="0"/>
              <a:t>9/3/2025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73849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C84DA-4355-4EBC-8A83-6F81CAD91227}" type="datetime1">
              <a:rPr lang="en-US" smtClean="0"/>
              <a:t>9/3/2025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9467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B57107-EAF2-4C44-8300-06C841E2F7BA}" type="datetime1">
              <a:rPr lang="en-US" smtClean="0"/>
              <a:t>9/3/2025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98314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DFBD7A3-99AA-4FBC-8B08-64E35E150EFA}" type="datetime1">
              <a:rPr lang="en-US" smtClean="0"/>
              <a:t>9/3/2025</a:t>
            </a:fld>
            <a:endParaRPr lang="en-US"/>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947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FC57090-16DF-49A7-9CAE-177C46056F8D}" type="datetime1">
              <a:rPr lang="en-US" smtClean="0"/>
              <a:t>9/3/2025</a:t>
            </a:fld>
            <a:endParaRPr lang="en-US"/>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0725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1"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2"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211550B7-F90E-4634-927D-89EB022419A3}" type="datetime1">
              <a:rPr lang="en-US" smtClean="0"/>
              <a:t>9/3/2025</a:t>
            </a:fld>
            <a:endParaRPr lang="en-US"/>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9130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B293AC4-8C5F-4B7A-8A70-7D073C0BDA14}" type="datetime1">
              <a:rPr lang="en-US" smtClean="0"/>
              <a:t>9/3/2025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9466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12000296" y="0"/>
            <a:ext cx="2405081" cy="17145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12913518" y="9139299"/>
            <a:ext cx="1490601" cy="1147701"/>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27928639-8BF5-449F-8CF1-BEBB941C14FE}" type="datetime1">
              <a:rPr lang="en-US" smtClean="0"/>
              <a:t>9/3/2025</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1343021446"/>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hdr="0" ftr="0" dt="0"/>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rive.google.com/file/d/1x0K3GiZT-2NRXSi7UvH2DJJ5KCC7IsVX/view?usp=drive_link"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2d7hV53HEhqbVUYvduvtAq08WTJ9rlhw/edit?usp=drive_link&amp;ouid=112174928797156046852&amp;rtpof=true&amp;sd=true"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8hb5jUCCskgfrp5yj1oScmbg8trPbwrn/edit?usp=drive_link&amp;ouid=112174928797156046852&amp;rtpof=true&amp;sd=tr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hyperlink" Target="https://drive.google.com/drive/folders/1AoQkOB7mgJWYJdOlcN5IM27y7ks94wxh?usp=drive_link" TargetMode="External"/><Relationship Id="rId1" Type="http://schemas.openxmlformats.org/officeDocument/2006/relationships/slideLayout" Target="../slideLayouts/slideLayout2.xml"/><Relationship Id="rId6" Type="http://schemas.openxmlformats.org/officeDocument/2006/relationships/hyperlink" Target="https://trainity.space/recruitersProfile/public/6823661d88b8ebd14c0608b9"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7IMXQSCi9yQwkT-QZP0BewjURlyhhxhP/edit?usp=drive_link&amp;ouid=112174928797156046852&amp;rtpof=true&amp;sd=tru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7IMXQSCi9yQwkT-QZP0BewjURlyhhxhP/edit?usp=drive_link&amp;ouid=112174928797156046852&amp;rtpof=true&amp;sd=tru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AOyqjWPTaH7-LBUhTfFvd502Q48tBLDu/edit?usp=sharing&amp;ouid=112174928797156046852&amp;rtpof=true&amp;sd=tru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rive.google.com/file/d/170xwRG5nR2tV2zywsDivlEWBj7JtLRwy/view?usp=drive_lin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google.com/presentation/d/1pjFD6J3RrnZW8p7grwgKHrTDtQKaPPLB/edit?usp=drive_link&amp;ouid=112174928797156046852&amp;rtpof=true&amp;sd=tru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82CF-08B2-C938-6F4D-78A3E348110F}"/>
              </a:ext>
            </a:extLst>
          </p:cNvPr>
          <p:cNvSpPr>
            <a:spLocks noGrp="1"/>
          </p:cNvSpPr>
          <p:nvPr>
            <p:ph type="title"/>
          </p:nvPr>
        </p:nvSpPr>
        <p:spPr>
          <a:xfrm>
            <a:off x="0" y="266700"/>
            <a:ext cx="18288000" cy="2100795"/>
          </a:xfrm>
        </p:spPr>
        <p:txBody>
          <a:bodyPr/>
          <a:lstStyle/>
          <a:p>
            <a:pPr algn="ctr"/>
            <a:r>
              <a:rPr lang="en-IN" b="1" dirty="0">
                <a:latin typeface="Segoe UI" panose="020B0502040204020203" pitchFamily="34" charset="0"/>
                <a:cs typeface="Segoe UI" panose="020B0502040204020203" pitchFamily="34" charset="0"/>
              </a:rPr>
              <a:t>Data Analysis Portfolio</a:t>
            </a:r>
            <a:endParaRPr lang="en-IN" dirty="0">
              <a:latin typeface="Segoe UI" panose="020B0502040204020203" pitchFamily="34" charset="0"/>
              <a:cs typeface="Segoe UI" panose="020B0502040204020203" pitchFamily="34" charset="0"/>
            </a:endParaRPr>
          </a:p>
        </p:txBody>
      </p:sp>
      <p:pic>
        <p:nvPicPr>
          <p:cNvPr id="17" name="Content Placeholder 16">
            <a:extLst>
              <a:ext uri="{FF2B5EF4-FFF2-40B4-BE49-F238E27FC236}">
                <a16:creationId xmlns:a16="http://schemas.microsoft.com/office/drawing/2014/main" id="{1EE6AB3A-6DF9-F675-CEF2-604A7D5B7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310" y="2857500"/>
            <a:ext cx="7261379" cy="6292850"/>
          </a:xfrm>
          <a:prstGeom prst="rect">
            <a:avLst/>
          </a:prstGeom>
          <a:ln>
            <a:noFill/>
          </a:ln>
          <a:effectLst>
            <a:softEdge rad="112500"/>
          </a:effectLst>
        </p:spPr>
      </p:pic>
      <p:sp>
        <p:nvSpPr>
          <p:cNvPr id="18" name="TextBox 17">
            <a:extLst>
              <a:ext uri="{FF2B5EF4-FFF2-40B4-BE49-F238E27FC236}">
                <a16:creationId xmlns:a16="http://schemas.microsoft.com/office/drawing/2014/main" id="{DCFFCE87-41BB-B20E-B426-47AE9539D322}"/>
              </a:ext>
            </a:extLst>
          </p:cNvPr>
          <p:cNvSpPr txBox="1"/>
          <p:nvPr/>
        </p:nvSpPr>
        <p:spPr>
          <a:xfrm>
            <a:off x="0" y="1638300"/>
            <a:ext cx="18288000" cy="461665"/>
          </a:xfrm>
          <a:prstGeom prst="rect">
            <a:avLst/>
          </a:prstGeom>
          <a:noFill/>
        </p:spPr>
        <p:txBody>
          <a:bodyPr wrap="square" rtlCol="0">
            <a:spAutoFit/>
          </a:bodyPr>
          <a:lstStyle/>
          <a:p>
            <a:pPr algn="ctr"/>
            <a:r>
              <a:rPr lang="en-IN" sz="2400" b="1" dirty="0"/>
              <a:t>Mr. Rahul Vishwakarma</a:t>
            </a:r>
            <a:endParaRPr lang="en-IN" sz="2400" dirty="0"/>
          </a:p>
        </p:txBody>
      </p:sp>
      <p:sp>
        <p:nvSpPr>
          <p:cNvPr id="19" name="Slide Number Placeholder 18">
            <a:extLst>
              <a:ext uri="{FF2B5EF4-FFF2-40B4-BE49-F238E27FC236}">
                <a16:creationId xmlns:a16="http://schemas.microsoft.com/office/drawing/2014/main" id="{7CED88C1-187C-A337-E727-B7722C90C6FB}"/>
              </a:ext>
            </a:extLst>
          </p:cNvPr>
          <p:cNvSpPr>
            <a:spLocks noGrp="1"/>
          </p:cNvSpPr>
          <p:nvPr>
            <p:ph type="sldNum" sz="quarter" idx="12"/>
          </p:nvPr>
        </p:nvSpPr>
        <p:spPr/>
        <p:txBody>
          <a:bodyPr/>
          <a:lstStyle/>
          <a:p>
            <a:fld id="{B6F15528-21DE-4FAA-801E-634DDDAF4B2B}" type="slidenum">
              <a:rPr lang="en-IN" smtClean="0"/>
              <a:t>1</a:t>
            </a:fld>
            <a:endParaRPr lang="en-IN"/>
          </a:p>
        </p:txBody>
      </p:sp>
    </p:spTree>
    <p:extLst>
      <p:ext uri="{BB962C8B-B14F-4D97-AF65-F5344CB8AC3E}">
        <p14:creationId xmlns:p14="http://schemas.microsoft.com/office/powerpoint/2010/main" val="370189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8ACD-8DB8-98C6-7388-6C28C9362186}"/>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D256C295-3FA5-7BC0-0E28-1EF924D905E1}"/>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60F8D3B7-A009-9054-AFD1-0604568B9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1537568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C154-D210-E5F1-4796-0509FD121BB1}"/>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0605214-74F5-1630-E78A-506E0DBCA474}"/>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2D22376-A9EF-B453-2841-74EFEF8DB9E2}"/>
              </a:ext>
            </a:extLst>
          </p:cNvPr>
          <p:cNvSpPr txBox="1"/>
          <p:nvPr/>
        </p:nvSpPr>
        <p:spPr>
          <a:xfrm>
            <a:off x="1371600" y="1714500"/>
            <a:ext cx="16306800"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Smaller cars like hatchbacks and compact sedans are generally the most fuel-efficient, often getting more than 18–20 km/l, while SUVs and big cars usually have lower mileage unless they’re hybrids.</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Over the years, cars have gotten more fuel-efficient. Newer models today use less fuel thanks to better engines, lighter materials, and more hybrid options compared to cars from 20 years ago.</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Sports cars, luxury sedans, and big SUVs are usually less fuel efficient.</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Hybrids and CNG cars give the best mileage, even when they’re bigger; some midsize hybrid SUVs now go over 27 km/l.</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Pickup trucks and vans are usually the least efficient but have improved with diesel engines or hybrid tech in newer models.</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There’s a clear trend: fuel efficiency keeps getting better every year, mainly because of advances in technology and stricter rules.</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Electrification—such as hybrid and electric vehicles—pushes mileage even higher, helping big cars get closer to small-car fuel economy.</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If you want to save on fuel, choose a small hatchback or a hybrid. Trucks and SUVs will use more fuel, but choosing a newer model or hybrid can help lower costs.</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No matter the body style, buying a newer car almost always means better mileage than an old one.</a:t>
            </a:r>
          </a:p>
          <a:p>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765832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9F30-AFFD-353D-A7B4-252988FB8023}"/>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01014D02-5B0E-E1B4-1454-ECF66B797936}"/>
              </a:ext>
            </a:extLst>
          </p:cNvPr>
          <p:cNvSpPr txBox="1">
            <a:spLocks noGrp="1"/>
          </p:cNvSpPr>
          <p:nvPr>
            <p:ph type="title"/>
          </p:nvPr>
        </p:nvSpPr>
        <p:spPr>
          <a:xfrm>
            <a:off x="316095" y="225028"/>
            <a:ext cx="17655810" cy="443711"/>
          </a:xfrm>
          <a:prstGeom prst="rect">
            <a:avLst/>
          </a:prstGeom>
        </p:spPr>
        <p:txBody>
          <a:bodyPr vert="horz" wrap="square" lIns="0" tIns="12700" rIns="0" bIns="0" rtlCol="0">
            <a:spAutoFit/>
          </a:bodyPr>
          <a:lstStyle/>
          <a:p>
            <a:r>
              <a:rPr lang="en-US" sz="2800" b="1" dirty="0">
                <a:latin typeface="Segoe UI" panose="020B0502040204020203" pitchFamily="34" charset="0"/>
                <a:cs typeface="Segoe UI" panose="020B0502040204020203" pitchFamily="34" charset="0"/>
              </a:rPr>
              <a:t>Task 5:</a:t>
            </a:r>
            <a:r>
              <a:rPr lang="en-US" sz="28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How does the car's horsepower, MPG, and price vary across different Brands?</a:t>
            </a:r>
          </a:p>
        </p:txBody>
      </p:sp>
      <p:sp>
        <p:nvSpPr>
          <p:cNvPr id="7" name="TextBox 6">
            <a:extLst>
              <a:ext uri="{FF2B5EF4-FFF2-40B4-BE49-F238E27FC236}">
                <a16:creationId xmlns:a16="http://schemas.microsoft.com/office/drawing/2014/main" id="{E265F431-2FF7-D034-AA0B-5691A61EE6C7}"/>
              </a:ext>
            </a:extLst>
          </p:cNvPr>
          <p:cNvSpPr txBox="1"/>
          <p:nvPr/>
        </p:nvSpPr>
        <p:spPr>
          <a:xfrm>
            <a:off x="533400" y="7353300"/>
            <a:ext cx="17209905"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4-door hatchbacks have the best fuel efficiency, getting close to 38 km per liter—higher than all other body styles.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2-door hatchbacks are also excellent when it comes to mileage, taking the second spot.</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Sedans rank just after hatchbacks, also offering very good fuel economy.</a:t>
            </a:r>
          </a:p>
          <a:p>
            <a:endParaRPr lang="en-US" sz="20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F0B572D-96A7-0590-F1CD-017DEE312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996522"/>
            <a:ext cx="12104762" cy="6114286"/>
          </a:xfrm>
          <a:prstGeom prst="rect">
            <a:avLst/>
          </a:prstGeom>
        </p:spPr>
      </p:pic>
    </p:spTree>
    <p:extLst>
      <p:ext uri="{BB962C8B-B14F-4D97-AF65-F5344CB8AC3E}">
        <p14:creationId xmlns:p14="http://schemas.microsoft.com/office/powerpoint/2010/main" val="3840861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BAB57-D781-F5C4-5312-3690A90DD8AB}"/>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3E4F1C1-6E5F-0134-1706-AD138E4F6989}"/>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4B45CA3-B437-1E5E-D496-8E61EEA4C000}"/>
              </a:ext>
            </a:extLst>
          </p:cNvPr>
          <p:cNvSpPr txBox="1"/>
          <p:nvPr/>
        </p:nvSpPr>
        <p:spPr>
          <a:xfrm>
            <a:off x="1371600" y="1714500"/>
            <a:ext cx="16306800" cy="8094524"/>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Car brands vary widely in horsepower, MPG (mileage), and price.</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Luxury brands like Bugatti, Lamborghini, and Ferrari top the charts for horsepower, often well above 1,000 hp, and have the highest prices—sometimes over ₹1 crore or even more.</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Mainstream brands like Toyota, Honda, Hyundai, Kia, and Ford offer cars with more moderate horsepower—typically around 120–180 hp—and are much more affordable.</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Fuel efficiency (MPG) is generally best in brands that focus on small cars and hybrids, like Toyota (</a:t>
            </a:r>
            <a:r>
              <a:rPr lang="en-US" sz="2000" dirty="0" err="1">
                <a:latin typeface="Segoe UI" panose="020B0502040204020203" pitchFamily="34" charset="0"/>
                <a:cs typeface="Segoe UI" panose="020B0502040204020203" pitchFamily="34" charset="0"/>
              </a:rPr>
              <a:t>Hyundei</a:t>
            </a:r>
            <a:r>
              <a:rPr lang="en-US" sz="2000" dirty="0">
                <a:latin typeface="Segoe UI" panose="020B0502040204020203" pitchFamily="34" charset="0"/>
                <a:cs typeface="Segoe UI" panose="020B0502040204020203" pitchFamily="34" charset="0"/>
              </a:rPr>
              <a:t>, Camry Hybrid), Maruti Suzuki, and Honda (City Hybrid), with some models achieving 23–28 km/l (about 55–65 mpg), especially in hybrid variants.</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Luxury and sports brands focus less on fuel efficiency—supercars and high-performance sedans (Bugatti, Lamborghini, Bentley, Rolls-Royce) get much lower MPG, but deliver top speed and power.</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Price gaps are huge: Luxury/supercar brands are in a completely different league price-wise compared to everyday brands. For example, a Bugatti can cost more than ₹1.75 crore, while cars from brands like Maruti Suzuki or Tata can start below ₹5 lakh.</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Mid-range and premium brands, like BMW, Audi, and Mercedes-Benz, provide a balance. They generally offer higher horsepower and better features than entry-level brands, but with better fuel efficiency and prices still far below the supercar category.</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Affordable brands offer lower power, higher mileage, and lower prices; performance and luxury brands offer high horsepower, lower mileage, and much higher prices. Brand choice dramatically affects what you get in terms of power, fuel efficiency, and cost.</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High-end brands like Bugatti and Maybach have higher horsepower and prices, while brands like Suzuki focus on fuel efficiency and higher mileage. Generally, as horsepower increases, so does price. In some brands, higher MPG means lower prices. BMW offers top engine power but low mileage.</a:t>
            </a:r>
          </a:p>
        </p:txBody>
      </p:sp>
    </p:spTree>
    <p:extLst>
      <p:ext uri="{BB962C8B-B14F-4D97-AF65-F5344CB8AC3E}">
        <p14:creationId xmlns:p14="http://schemas.microsoft.com/office/powerpoint/2010/main" val="31123918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F80F-4D4C-9D0F-E89C-F772F6336A0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C168EB1-CA4F-7732-179E-D0F69DF52EC1}"/>
              </a:ext>
            </a:extLst>
          </p:cNvPr>
          <p:cNvSpPr txBox="1">
            <a:spLocks noGrp="1"/>
          </p:cNvSpPr>
          <p:nvPr>
            <p:ph type="title"/>
          </p:nvPr>
        </p:nvSpPr>
        <p:spPr>
          <a:xfrm>
            <a:off x="685800" y="1181100"/>
            <a:ext cx="16497300" cy="8384347"/>
          </a:xfrm>
          <a:prstGeom prst="rect">
            <a:avLst/>
          </a:prstGeom>
        </p:spPr>
        <p:txBody>
          <a:bodyPr vert="horz" wrap="square" lIns="0" tIns="12700" rIns="0" bIns="0" rtlCol="0">
            <a:spAutoFit/>
          </a:bodyPr>
          <a:lstStyle/>
          <a:p>
            <a:pPr>
              <a:buClr>
                <a:schemeClr val="tx1"/>
              </a:buClr>
            </a:pPr>
            <a:r>
              <a:rPr lang="en-US" sz="2000" dirty="0">
                <a:latin typeface="Segoe UI" panose="020B0502040204020203" pitchFamily="34" charset="0"/>
                <a:cs typeface="Segoe UI" panose="020B0502040204020203" pitchFamily="34" charset="0"/>
              </a:rPr>
              <a:t>This analysis provided valuable insights into how various car features influence pricing and profitability. By applying these findings, automotive companies can make smarter decisions to optimize their product lines, pricing models, and marketing strategies, ultimately improving profitability. This report highlights the key results of the project and suggests actionable recommendations based on the data.</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Key findings :</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Luxury brands like Bugatti and Ferrari are very pricey, while brands like Toyota and Honda are affordable.</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Cars with fewer cylinders use less fuel, making them cheaper to run.</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Cars with higher horsepower tend to have higher prices and generate better profit margins, showing a clear positive impact on profitability.</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Features like engine power, fuel efficiency, and brand name strongly affect car prices.</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Fuel-efficient vehicles generally have a negative correlation with price; however, they attract a dedicated segment of buyers focused on economy and sustainability.</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Brand prestige is the strongest predictor of both price and profitability—cars from prestigious brands command significantly higher prices and profits.</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Choosing the right mix of features can help buyers save money and still get a great car.</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Throughout this project, I enhanced my data analysis skills using Excel tools such as regression analysis, pivot tables (for averages and sums), and visualization techniques like bubble and scatter charts. This experience greatly improved my exploratory data analysis capabilities and strengthened my ability to derive meaningful insights from complex data, helping me support sound decision-making and contribute to impactful business outcomes.</a:t>
            </a:r>
          </a:p>
        </p:txBody>
      </p:sp>
      <p:sp>
        <p:nvSpPr>
          <p:cNvPr id="3" name="TextBox 2">
            <a:extLst>
              <a:ext uri="{FF2B5EF4-FFF2-40B4-BE49-F238E27FC236}">
                <a16:creationId xmlns:a16="http://schemas.microsoft.com/office/drawing/2014/main" id="{727CACB9-002A-0A3F-3F85-A00F7BFD4AC0}"/>
              </a:ext>
            </a:extLst>
          </p:cNvPr>
          <p:cNvSpPr txBox="1"/>
          <p:nvPr/>
        </p:nvSpPr>
        <p:spPr>
          <a:xfrm>
            <a:off x="304800" y="247187"/>
            <a:ext cx="9144000" cy="800219"/>
          </a:xfrm>
          <a:prstGeom prst="rect">
            <a:avLst/>
          </a:prstGeom>
          <a:noFill/>
        </p:spPr>
        <p:txBody>
          <a:bodyPr wrap="square">
            <a:spAutoFit/>
          </a:bodyPr>
          <a:lstStyle/>
          <a:p>
            <a:r>
              <a:rPr lang="en-IN" sz="2800" dirty="0">
                <a:latin typeface="Segoe UI" panose="020B0502040204020203" pitchFamily="34" charset="0"/>
                <a:cs typeface="Segoe UI" panose="020B0502040204020203" pitchFamily="34" charset="0"/>
              </a:rPr>
              <a:t>Conclusion</a:t>
            </a:r>
          </a:p>
          <a:p>
            <a:endParaRPr lang="en-IN" dirty="0"/>
          </a:p>
        </p:txBody>
      </p:sp>
    </p:spTree>
    <p:extLst>
      <p:ext uri="{BB962C8B-B14F-4D97-AF65-F5344CB8AC3E}">
        <p14:creationId xmlns:p14="http://schemas.microsoft.com/office/powerpoint/2010/main" val="1230972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65C7E-55F8-071B-E6AD-9BFEBB11624F}"/>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90AE34A0-04DF-5E8D-A5CD-34CEA486A30C}"/>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346E8011-C7DC-2F09-3BAC-DE1542218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12514858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52400" y="4464422"/>
            <a:ext cx="17983200" cy="986809"/>
          </a:xfrm>
          <a:prstGeom prst="rect">
            <a:avLst/>
          </a:prstGeom>
        </p:spPr>
        <p:txBody>
          <a:bodyPr vert="horz" wrap="square" lIns="0" tIns="17145" rIns="0" bIns="0" rtlCol="0">
            <a:spAutoFit/>
          </a:bodyPr>
          <a:lstStyle/>
          <a:p>
            <a:pPr algn="ctr"/>
            <a:r>
              <a:rPr lang="en-US" dirty="0">
                <a:effectLst/>
                <a:latin typeface="Segoe UI" panose="020B0502040204020203" pitchFamily="34" charset="0"/>
                <a:cs typeface="Segoe UI" panose="020B0502040204020203" pitchFamily="34" charset="0"/>
              </a:rPr>
              <a:t>ABC Call Volume Trend Analysis</a:t>
            </a: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b="1" spc="130" dirty="0">
                <a:solidFill>
                  <a:srgbClr val="F4F4F4"/>
                </a:solidFill>
                <a:latin typeface="Sylfaen" panose="010A0502050306030303" pitchFamily="18" charset="0"/>
                <a:cs typeface="Trebuchet MS"/>
              </a:rPr>
              <a:t>Presented</a:t>
            </a:r>
            <a:r>
              <a:rPr lang="en-IN" sz="1800" b="1" spc="-75" dirty="0">
                <a:solidFill>
                  <a:srgbClr val="F4F4F4"/>
                </a:solidFill>
                <a:latin typeface="Sylfaen" panose="010A0502050306030303" pitchFamily="18" charset="0"/>
                <a:cs typeface="Trebuchet MS"/>
              </a:rPr>
              <a:t> </a:t>
            </a:r>
            <a:r>
              <a:rPr lang="en-IN" sz="1800" b="1" spc="130" dirty="0">
                <a:solidFill>
                  <a:srgbClr val="F4F4F4"/>
                </a:solidFill>
                <a:latin typeface="Sylfaen" panose="010A0502050306030303" pitchFamily="18" charset="0"/>
                <a:cs typeface="Trebuchet MS"/>
              </a:rPr>
              <a:t>By : Rahul Vishwakarma</a:t>
            </a:r>
            <a:endParaRPr lang="en-IN" b="1" dirty="0">
              <a:latin typeface="Sylfaen" panose="010A0502050306030303" pitchFamily="18" charset="0"/>
            </a:endParaRPr>
          </a:p>
        </p:txBody>
      </p:sp>
    </p:spTree>
    <p:extLst>
      <p:ext uri="{BB962C8B-B14F-4D97-AF65-F5344CB8AC3E}">
        <p14:creationId xmlns:p14="http://schemas.microsoft.com/office/powerpoint/2010/main" val="2465211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28116"/>
            <a:ext cx="16154400" cy="797654"/>
          </a:xfrm>
          <a:prstGeom prst="rect">
            <a:avLst/>
          </a:prstGeom>
        </p:spPr>
        <p:txBody>
          <a:bodyPr vert="horz" wrap="square" lIns="0" tIns="12700" rIns="0" bIns="0" rtlCol="0">
            <a:spAutoFit/>
          </a:bodyPr>
          <a:lstStyle/>
          <a:p>
            <a:pPr marL="12700">
              <a:lnSpc>
                <a:spcPct val="100000"/>
              </a:lnSpc>
              <a:spcBef>
                <a:spcPts val="100"/>
              </a:spcBef>
            </a:pPr>
            <a:r>
              <a:rPr lang="en-IN" b="1" dirty="0">
                <a:latin typeface="Segoe UI" panose="020B0502040204020203" pitchFamily="34" charset="0"/>
                <a:cs typeface="Segoe UI" panose="020B0502040204020203" pitchFamily="34" charset="0"/>
              </a:rPr>
              <a:t>Project Description</a:t>
            </a:r>
            <a:endParaRPr sz="5400" b="1" dirty="0">
              <a:solidFill>
                <a:schemeClr val="tx1"/>
              </a:solidFill>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57C1B430-6C41-FDB9-C499-90FEB57DCF64}"/>
              </a:ext>
            </a:extLst>
          </p:cNvPr>
          <p:cNvSpPr>
            <a:spLocks noChangeArrowheads="1"/>
          </p:cNvSpPr>
          <p:nvPr/>
        </p:nvSpPr>
        <p:spPr bwMode="auto">
          <a:xfrm>
            <a:off x="867229" y="1773346"/>
            <a:ext cx="171450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This report looks closely at incoming calls to </a:t>
            </a:r>
            <a:r>
              <a:rPr lang="en-US" sz="2400" b="1" dirty="0">
                <a:latin typeface="Segoe UI" panose="020B0502040204020203" pitchFamily="34" charset="0"/>
                <a:cs typeface="Segoe UI" panose="020B0502040204020203" pitchFamily="34" charset="0"/>
              </a:rPr>
              <a:t>ABC Insurance</a:t>
            </a:r>
            <a:r>
              <a:rPr lang="en-US" sz="2400" dirty="0">
                <a:latin typeface="Segoe UI" panose="020B0502040204020203" pitchFamily="34" charset="0"/>
                <a:cs typeface="Segoe UI" panose="020B0502040204020203" pitchFamily="34" charset="0"/>
              </a:rPr>
              <a:t> to help improve </a:t>
            </a:r>
            <a:r>
              <a:rPr lang="en-US" sz="2400" b="1" dirty="0">
                <a:latin typeface="Segoe UI" panose="020B0502040204020203" pitchFamily="34" charset="0"/>
                <a:cs typeface="Segoe UI" panose="020B0502040204020203" pitchFamily="34" charset="0"/>
              </a:rPr>
              <a:t>how quickly and efficiently customer calls are handled</a:t>
            </a:r>
            <a:r>
              <a:rPr lang="en-US" sz="2400" dirty="0">
                <a:latin typeface="Segoe UI" panose="020B0502040204020203" pitchFamily="34" charset="0"/>
                <a:cs typeface="Segoe UI" panose="020B0502040204020203" pitchFamily="34" charset="0"/>
              </a:rPr>
              <a:t>.</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It starts by showing the </a:t>
            </a:r>
            <a:r>
              <a:rPr lang="en-US" sz="2400" b="1" dirty="0">
                <a:latin typeface="Segoe UI" panose="020B0502040204020203" pitchFamily="34" charset="0"/>
                <a:cs typeface="Segoe UI" panose="020B0502040204020203" pitchFamily="34" charset="0"/>
              </a:rPr>
              <a:t>average time spent on each call during different hours of the day</a:t>
            </a:r>
            <a:r>
              <a:rPr lang="en-US" sz="2400" dirty="0">
                <a:latin typeface="Segoe UI" panose="020B0502040204020203" pitchFamily="34" charset="0"/>
                <a:cs typeface="Segoe UI" panose="020B0502040204020203" pitchFamily="34" charset="0"/>
              </a:rPr>
              <a:t>, helping us understand when agents are busier or more efficient.</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Next, we study the </a:t>
            </a:r>
            <a:r>
              <a:rPr lang="en-US" sz="2400" b="1" dirty="0">
                <a:latin typeface="Segoe UI" panose="020B0502040204020203" pitchFamily="34" charset="0"/>
                <a:cs typeface="Segoe UI" panose="020B0502040204020203" pitchFamily="34" charset="0"/>
              </a:rPr>
              <a:t>number of calls during each hour</a:t>
            </a:r>
            <a:r>
              <a:rPr lang="en-US" sz="2400" dirty="0">
                <a:latin typeface="Segoe UI" panose="020B0502040204020203" pitchFamily="34" charset="0"/>
                <a:cs typeface="Segoe UI" panose="020B0502040204020203" pitchFamily="34" charset="0"/>
              </a:rPr>
              <a:t>, using </a:t>
            </a:r>
            <a:r>
              <a:rPr lang="en-US" sz="2400" b="1" dirty="0">
                <a:latin typeface="Segoe UI" panose="020B0502040204020203" pitchFamily="34" charset="0"/>
                <a:cs typeface="Segoe UI" panose="020B0502040204020203" pitchFamily="34" charset="0"/>
              </a:rPr>
              <a:t>charts</a:t>
            </a:r>
            <a:r>
              <a:rPr lang="en-US" sz="2400" dirty="0">
                <a:latin typeface="Segoe UI" panose="020B0502040204020203" pitchFamily="34" charset="0"/>
                <a:cs typeface="Segoe UI" panose="020B0502040204020203" pitchFamily="34" charset="0"/>
              </a:rPr>
              <a:t> to clearly show when the call center gets the most calls.</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Based on this, we suggest how many </a:t>
            </a:r>
            <a:r>
              <a:rPr lang="en-US" sz="2400" b="1" dirty="0">
                <a:latin typeface="Segoe UI" panose="020B0502040204020203" pitchFamily="34" charset="0"/>
                <a:cs typeface="Segoe UI" panose="020B0502040204020203" pitchFamily="34" charset="0"/>
              </a:rPr>
              <a:t>agents are needed each hour</a:t>
            </a:r>
            <a:r>
              <a:rPr lang="en-US" sz="2400" dirty="0">
                <a:latin typeface="Segoe UI" panose="020B0502040204020203" pitchFamily="34" charset="0"/>
                <a:cs typeface="Segoe UI" panose="020B0502040204020203" pitchFamily="34" charset="0"/>
              </a:rPr>
              <a:t> to reduce the number of </a:t>
            </a:r>
            <a:r>
              <a:rPr lang="en-US" sz="2400" b="1" dirty="0">
                <a:latin typeface="Segoe UI" panose="020B0502040204020203" pitchFamily="34" charset="0"/>
                <a:cs typeface="Segoe UI" panose="020B0502040204020203" pitchFamily="34" charset="0"/>
              </a:rPr>
              <a:t>missed or abandoned calls to just 10%</a:t>
            </a:r>
            <a:r>
              <a:rPr lang="en-US" sz="2400" dirty="0">
                <a:latin typeface="Segoe UI" panose="020B0502040204020203" pitchFamily="34" charset="0"/>
                <a:cs typeface="Segoe UI" panose="020B0502040204020203" pitchFamily="34" charset="0"/>
              </a:rPr>
              <a:t>.</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We also address a major issue — </a:t>
            </a:r>
            <a:r>
              <a:rPr lang="en-US" sz="2400" b="1" dirty="0">
                <a:latin typeface="Segoe UI" panose="020B0502040204020203" pitchFamily="34" charset="0"/>
                <a:cs typeface="Segoe UI" panose="020B0502040204020203" pitchFamily="34" charset="0"/>
              </a:rPr>
              <a:t>no agents available at night</a:t>
            </a:r>
            <a:r>
              <a:rPr lang="en-US" sz="2400" dirty="0">
                <a:latin typeface="Segoe UI" panose="020B0502040204020203" pitchFamily="34" charset="0"/>
                <a:cs typeface="Segoe UI" panose="020B0502040204020203" pitchFamily="34" charset="0"/>
              </a:rPr>
              <a:t> — by creating a </a:t>
            </a:r>
            <a:r>
              <a:rPr lang="en-US" sz="2400" b="1" dirty="0">
                <a:latin typeface="Segoe UI" panose="020B0502040204020203" pitchFamily="34" charset="0"/>
                <a:cs typeface="Segoe UI" panose="020B0502040204020203" pitchFamily="34" charset="0"/>
              </a:rPr>
              <a:t>night shift plan</a:t>
            </a:r>
            <a:r>
              <a:rPr lang="en-US" sz="2400" dirty="0">
                <a:latin typeface="Segoe UI" panose="020B0502040204020203" pitchFamily="34" charset="0"/>
                <a:cs typeface="Segoe UI" panose="020B0502040204020203" pitchFamily="34" charset="0"/>
              </a:rPr>
              <a:t> so customers get help even after 9 PM.</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All the </a:t>
            </a:r>
            <a:r>
              <a:rPr lang="en-US" sz="2400" b="1" dirty="0">
                <a:latin typeface="Segoe UI" panose="020B0502040204020203" pitchFamily="34" charset="0"/>
                <a:cs typeface="Segoe UI" panose="020B0502040204020203" pitchFamily="34" charset="0"/>
              </a:rPr>
              <a:t>assumptions, steps, and calculations</a:t>
            </a:r>
            <a:r>
              <a:rPr lang="en-US" sz="2400" dirty="0">
                <a:latin typeface="Segoe UI" panose="020B0502040204020203" pitchFamily="34" charset="0"/>
                <a:cs typeface="Segoe UI" panose="020B0502040204020203" pitchFamily="34" charset="0"/>
              </a:rPr>
              <a:t> used in this report are clearly explained.</a:t>
            </a:r>
          </a:p>
          <a:p>
            <a:pPr marL="342900" indent="-3429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In short, this report gives clear ideas to help </a:t>
            </a:r>
            <a:r>
              <a:rPr lang="en-US" sz="2400" b="1" dirty="0">
                <a:latin typeface="Segoe UI" panose="020B0502040204020203" pitchFamily="34" charset="0"/>
                <a:cs typeface="Segoe UI" panose="020B0502040204020203" pitchFamily="34" charset="0"/>
              </a:rPr>
              <a:t>manage the call center better</a:t>
            </a:r>
            <a:r>
              <a:rPr lang="en-US" sz="2400" dirty="0">
                <a:latin typeface="Segoe UI" panose="020B0502040204020203" pitchFamily="34" charset="0"/>
                <a:cs typeface="Segoe UI" panose="020B0502040204020203" pitchFamily="34" charset="0"/>
              </a:rPr>
              <a:t> and </a:t>
            </a:r>
            <a:r>
              <a:rPr lang="en-US" sz="2400" b="1" dirty="0">
                <a:latin typeface="Segoe UI" panose="020B0502040204020203" pitchFamily="34" charset="0"/>
                <a:cs typeface="Segoe UI" panose="020B0502040204020203" pitchFamily="34" charset="0"/>
              </a:rPr>
              <a:t>keep customers happier</a:t>
            </a:r>
            <a:r>
              <a:rPr lang="en-US" sz="24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6719398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1D79-0083-274D-69BD-AFC4095043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5DE17E-48BA-F953-347A-3C2B98274FCD}"/>
              </a:ext>
            </a:extLst>
          </p:cNvPr>
          <p:cNvSpPr txBox="1">
            <a:spLocks noGrp="1"/>
          </p:cNvSpPr>
          <p:nvPr>
            <p:ph type="title"/>
          </p:nvPr>
        </p:nvSpPr>
        <p:spPr>
          <a:xfrm>
            <a:off x="760467" y="105079"/>
            <a:ext cx="16154400" cy="982320"/>
          </a:xfrm>
          <a:prstGeom prst="rect">
            <a:avLst/>
          </a:prstGeom>
        </p:spPr>
        <p:txBody>
          <a:bodyPr vert="horz" wrap="square" lIns="0" tIns="12700" rIns="0" bIns="0" rtlCol="0">
            <a:spAutoFit/>
          </a:bodyPr>
          <a:lstStyle/>
          <a:p>
            <a:r>
              <a:rPr lang="en-IN" b="1" dirty="0">
                <a:latin typeface="Segoe UI" panose="020B0502040204020203" pitchFamily="34" charset="0"/>
                <a:cs typeface="Segoe UI" panose="020B0502040204020203" pitchFamily="34" charset="0"/>
              </a:rPr>
              <a:t>APPROACH:</a:t>
            </a:r>
          </a:p>
        </p:txBody>
      </p:sp>
      <p:sp>
        <p:nvSpPr>
          <p:cNvPr id="3" name="object 3">
            <a:extLst>
              <a:ext uri="{FF2B5EF4-FFF2-40B4-BE49-F238E27FC236}">
                <a16:creationId xmlns:a16="http://schemas.microsoft.com/office/drawing/2014/main" id="{E2E1A144-CC4A-D6BA-1206-4D6566603C3D}"/>
              </a:ext>
            </a:extLst>
          </p:cNvPr>
          <p:cNvSpPr txBox="1"/>
          <p:nvPr/>
        </p:nvSpPr>
        <p:spPr>
          <a:xfrm>
            <a:off x="990600" y="1485900"/>
            <a:ext cx="17145000" cy="6106800"/>
          </a:xfrm>
          <a:prstGeom prst="rect">
            <a:avLst/>
          </a:prstGeom>
        </p:spPr>
        <p:txBody>
          <a:bodyPr vert="horz" wrap="square" lIns="0" tIns="12700" rIns="0" bIns="0" rtlCol="0">
            <a:spAutoFit/>
          </a:bodyPr>
          <a:lstStyle/>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In this project, we conducted a comprehensive analysis of 23 days of inbound call data for ABC Insurance, with the goal of improving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customer service and optimizing call center operations. The analysis began by cleaning and organizing the dataset into hourly time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buckets, allowing us to examine key metrics such as average call duration, total call volume, and call status (answered, abandoned, or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transferred) across different times of the day. This helped us identify peak call hours, periods of long wait times, and inefficiencies in call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handling. Based on these insights, we developed a manpower planning strategy to reduce the call abandon rate from 30% to 10%, by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calculating the minimum number of agents needed in each time slot. We also addressed the issue of night-time call handling, estimating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agent requirements for the 9 PM to 9 AM shift based on projected call volumes. Our approach takes into account agent availability,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working hours, and performance assumptions. The findings offer practical recommendations to help ABC Insurance enhance customer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experience, ensure timely response, and improve overall operational efficiency in their call center.</a:t>
            </a:r>
          </a:p>
        </p:txBody>
      </p:sp>
    </p:spTree>
    <p:extLst>
      <p:ext uri="{BB962C8B-B14F-4D97-AF65-F5344CB8AC3E}">
        <p14:creationId xmlns:p14="http://schemas.microsoft.com/office/powerpoint/2010/main" val="12398261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2476500" y="3619500"/>
            <a:ext cx="13335000" cy="1982594"/>
          </a:xfrm>
          <a:prstGeom prst="rect">
            <a:avLst/>
          </a:prstGeom>
        </p:spPr>
        <p:txBody>
          <a:bodyPr vert="horz" wrap="square" lIns="0" tIns="12700" rIns="0" bIns="0" rtlCol="0">
            <a:spAutoFit/>
          </a:bodyPr>
          <a:lstStyle/>
          <a:p>
            <a:pPr algn="ctr"/>
            <a:r>
              <a:rPr lang="en-US" sz="3200" dirty="0">
                <a:latin typeface="Segoe UI" panose="020B0502040204020203" pitchFamily="34" charset="0"/>
                <a:cs typeface="Segoe UI" panose="020B0502040204020203" pitchFamily="34" charset="0"/>
              </a:rPr>
              <a:t>All the analysis has been performed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in excel. This tool is also used to create graphical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representation of the results and to understand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the result set better.</a:t>
            </a:r>
            <a:endParaRPr lang="en-US" sz="3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225323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39076" y="342900"/>
            <a:ext cx="17655810" cy="443711"/>
          </a:xfrm>
          <a:prstGeom prst="rect">
            <a:avLst/>
          </a:prstGeom>
        </p:spPr>
        <p:txBody>
          <a:bodyPr vert="horz" wrap="square" lIns="0" tIns="12700" rIns="0" bIns="0" rtlCol="0">
            <a:spAutoFit/>
          </a:bodyPr>
          <a:lstStyle/>
          <a:p>
            <a:pPr lvl="0"/>
            <a:r>
              <a:rPr lang="en-IN" sz="2800" b="1" cap="none" dirty="0">
                <a:effectLst/>
                <a:latin typeface="Segoe UI" panose="020B0502040204020203" pitchFamily="34" charset="0"/>
                <a:cs typeface="Segoe UI" panose="020B0502040204020203" pitchFamily="34" charset="0"/>
              </a:rPr>
              <a:t>Average call duration</a:t>
            </a:r>
            <a:r>
              <a:rPr lang="en-US" sz="2800" b="1" cap="none" dirty="0">
                <a:latin typeface="Segoe UI" panose="020B0502040204020203" pitchFamily="34" charset="0"/>
                <a:cs typeface="Segoe UI" panose="020B0502040204020203" pitchFamily="34" charset="0"/>
              </a:rPr>
              <a:t>: </a:t>
            </a:r>
            <a:r>
              <a:rPr lang="en-US" sz="2800" b="1" cap="none" dirty="0">
                <a:effectLst/>
                <a:latin typeface="Segoe UI" panose="020B0502040204020203" pitchFamily="34" charset="0"/>
                <a:cs typeface="Segoe UI" panose="020B0502040204020203" pitchFamily="34" charset="0"/>
              </a:rPr>
              <a:t>what is the average duration of calls for each time bucket?</a:t>
            </a:r>
            <a:endParaRPr lang="en-US" sz="2800" b="1" cap="none"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862B389-E2CD-E50A-9EB6-32605F4A2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086" y="1418294"/>
            <a:ext cx="13104762" cy="5352381"/>
          </a:xfrm>
          <a:prstGeom prst="rect">
            <a:avLst/>
          </a:prstGeom>
        </p:spPr>
      </p:pic>
      <p:sp>
        <p:nvSpPr>
          <p:cNvPr id="9" name="TextBox 8">
            <a:extLst>
              <a:ext uri="{FF2B5EF4-FFF2-40B4-BE49-F238E27FC236}">
                <a16:creationId xmlns:a16="http://schemas.microsoft.com/office/drawing/2014/main" id="{EB6EB997-6821-960A-7922-E90462962999}"/>
              </a:ext>
            </a:extLst>
          </p:cNvPr>
          <p:cNvSpPr txBox="1"/>
          <p:nvPr/>
        </p:nvSpPr>
        <p:spPr>
          <a:xfrm>
            <a:off x="152400" y="7239238"/>
            <a:ext cx="17829162" cy="3139321"/>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analysis of average call duration across different hourly time buckets revealed clear patterns in agent workload and customer interaction times. Time slots between </a:t>
            </a:r>
            <a:r>
              <a:rPr lang="en-US" sz="2200" b="1" dirty="0">
                <a:latin typeface="Segoe UI" panose="020B0502040204020203" pitchFamily="34" charset="0"/>
                <a:cs typeface="Segoe UI" panose="020B0502040204020203" pitchFamily="34" charset="0"/>
              </a:rPr>
              <a:t>10AM-11AM</a:t>
            </a:r>
            <a:r>
              <a:rPr lang="en-US" sz="2200" dirty="0">
                <a:latin typeface="Segoe UI" panose="020B0502040204020203" pitchFamily="34" charset="0"/>
                <a:cs typeface="Segoe UI" panose="020B0502040204020203" pitchFamily="34" charset="0"/>
              </a:rPr>
              <a:t> showed the </a:t>
            </a:r>
            <a:r>
              <a:rPr lang="en-US" sz="2200" b="1" dirty="0">
                <a:latin typeface="Segoe UI" panose="020B0502040204020203" pitchFamily="34" charset="0"/>
                <a:cs typeface="Segoe UI" panose="020B0502040204020203" pitchFamily="34" charset="0"/>
              </a:rPr>
              <a:t>highest average call durations</a:t>
            </a:r>
            <a:r>
              <a:rPr lang="en-US" sz="2200" dirty="0">
                <a:latin typeface="Segoe UI" panose="020B0502040204020203" pitchFamily="34" charset="0"/>
                <a:cs typeface="Segoe UI" panose="020B0502040204020203" pitchFamily="34" charset="0"/>
              </a:rPr>
              <a:t>, indicating longer and possibly more complex customer conversations during this period. In contrast, early morning slots like </a:t>
            </a:r>
            <a:r>
              <a:rPr lang="en-US" sz="2200" b="1" dirty="0">
                <a:latin typeface="Segoe UI" panose="020B0502040204020203" pitchFamily="34" charset="0"/>
                <a:cs typeface="Segoe UI" panose="020B0502040204020203" pitchFamily="34" charset="0"/>
              </a:rPr>
              <a:t>12PM-13PM </a:t>
            </a:r>
            <a:r>
              <a:rPr lang="en-US" sz="2200" dirty="0">
                <a:latin typeface="Segoe UI" panose="020B0502040204020203" pitchFamily="34" charset="0"/>
                <a:cs typeface="Segoe UI" panose="020B0502040204020203" pitchFamily="34" charset="0"/>
              </a:rPr>
              <a:t>showed </a:t>
            </a:r>
            <a:r>
              <a:rPr lang="en-US" sz="2200" b="1" dirty="0">
                <a:latin typeface="Segoe UI" panose="020B0502040204020203" pitchFamily="34" charset="0"/>
                <a:cs typeface="Segoe UI" panose="020B0502040204020203" pitchFamily="34" charset="0"/>
              </a:rPr>
              <a:t>shorter average durations</a:t>
            </a:r>
            <a:r>
              <a:rPr lang="en-US" sz="2200" dirty="0">
                <a:latin typeface="Segoe UI" panose="020B0502040204020203" pitchFamily="34" charset="0"/>
                <a:cs typeface="Segoe UI" panose="020B0502040204020203" pitchFamily="34" charset="0"/>
              </a:rPr>
              <a:t>, suggesting quicker resolutions or fewer detailed inquiries.</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These findings suggest that agents may need </a:t>
            </a:r>
            <a:r>
              <a:rPr lang="en-US" sz="2200" b="1" dirty="0">
                <a:latin typeface="Segoe UI" panose="020B0502040204020203" pitchFamily="34" charset="0"/>
                <a:cs typeface="Segoe UI" panose="020B0502040204020203" pitchFamily="34" charset="0"/>
              </a:rPr>
              <a:t>additional support or expertise during mid-day hours</a:t>
            </a:r>
            <a:r>
              <a:rPr lang="en-US" sz="2200" dirty="0">
                <a:latin typeface="Segoe UI" panose="020B0502040204020203" pitchFamily="34" charset="0"/>
                <a:cs typeface="Segoe UI" panose="020B0502040204020203" pitchFamily="34" charset="0"/>
              </a:rPr>
              <a:t> to handle higher call complexity efficiently. Adjusting manpower or providing specialized training during these peak duration periods could lead to better call handling and reduced wait times.</a:t>
            </a:r>
          </a:p>
          <a:p>
            <a:endParaRPr lang="en-IN" sz="22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8FE707B0-0B53-7AAA-DD97-E0B58068A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18294"/>
            <a:ext cx="4530743" cy="5352381"/>
          </a:xfrm>
          <a:prstGeom prst="rect">
            <a:avLst/>
          </a:prstGeom>
        </p:spPr>
      </p:pic>
    </p:spTree>
    <p:extLst>
      <p:ext uri="{BB962C8B-B14F-4D97-AF65-F5344CB8AC3E}">
        <p14:creationId xmlns:p14="http://schemas.microsoft.com/office/powerpoint/2010/main" val="143074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CE97-44F2-1E8C-5CB8-52DCE00E80A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E612D492-EDAD-D054-ACF8-BD2C1A005950}"/>
              </a:ext>
            </a:extLst>
          </p:cNvPr>
          <p:cNvSpPr txBox="1">
            <a:spLocks noGrp="1"/>
          </p:cNvSpPr>
          <p:nvPr>
            <p:ph type="title"/>
          </p:nvPr>
        </p:nvSpPr>
        <p:spPr>
          <a:xfrm>
            <a:off x="4713445" y="3860610"/>
            <a:ext cx="9677401" cy="3341299"/>
          </a:xfrm>
          <a:prstGeom prst="rect">
            <a:avLst/>
          </a:prstGeom>
        </p:spPr>
        <p:txBody>
          <a:bodyPr vert="horz" wrap="square" lIns="0" tIns="17145" rIns="0" bIns="0" rtlCol="0">
            <a:spAutoFit/>
          </a:bodyPr>
          <a:lstStyle/>
          <a:p>
            <a:r>
              <a:rPr lang="en-IN" sz="7200" b="1" i="0" dirty="0">
                <a:solidFill>
                  <a:schemeClr val="tx1"/>
                </a:solidFill>
                <a:effectLst/>
                <a:latin typeface="Manrope"/>
              </a:rPr>
              <a:t>Instagram User Analytics</a:t>
            </a:r>
            <a:br>
              <a:rPr lang="en-IN" sz="7200" b="1" i="0" dirty="0">
                <a:solidFill>
                  <a:schemeClr val="tx1"/>
                </a:solidFill>
                <a:effectLst/>
                <a:latin typeface="Manrope"/>
              </a:rPr>
            </a:br>
            <a:br>
              <a:rPr lang="en-IN" sz="7200" dirty="0">
                <a:solidFill>
                  <a:schemeClr val="tx1"/>
                </a:solidFill>
              </a:rPr>
            </a:br>
            <a:endParaRPr sz="7200" b="1" dirty="0">
              <a:solidFill>
                <a:schemeClr val="tx1"/>
              </a:solidFill>
              <a:latin typeface="Times New Roman" panose="02020603050405020304" pitchFamily="18" charset="0"/>
              <a:cs typeface="Times New Roman" panose="02020603050405020304" pitchFamily="18" charset="0"/>
            </a:endParaRPr>
          </a:p>
        </p:txBody>
      </p:sp>
      <p:sp>
        <p:nvSpPr>
          <p:cNvPr id="10" name="object 10">
            <a:extLst>
              <a:ext uri="{FF2B5EF4-FFF2-40B4-BE49-F238E27FC236}">
                <a16:creationId xmlns:a16="http://schemas.microsoft.com/office/drawing/2014/main" id="{6BA613F2-1B1E-C2FA-B201-2F2605D006EB}"/>
              </a:ext>
            </a:extLst>
          </p:cNvPr>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A6858EE5-3214-C0BB-FF43-B7C27B9B99F9}"/>
              </a:ext>
            </a:extLst>
          </p:cNvPr>
          <p:cNvSpPr txBox="1"/>
          <p:nvPr/>
        </p:nvSpPr>
        <p:spPr>
          <a:xfrm>
            <a:off x="11255692" y="9029700"/>
            <a:ext cx="6270308" cy="369332"/>
          </a:xfrm>
          <a:prstGeom prst="rect">
            <a:avLst/>
          </a:prstGeom>
          <a:noFill/>
        </p:spPr>
        <p:txBody>
          <a:bodyPr wrap="square" rtlCol="0">
            <a:spAutoFit/>
          </a:bodyPr>
          <a:lstStyle/>
          <a:p>
            <a:r>
              <a:rPr lang="en-IN" sz="1800" spc="130" dirty="0">
                <a:solidFill>
                  <a:srgbClr val="F4F4F4"/>
                </a:solidFill>
                <a:latin typeface="Trebuchet MS"/>
                <a:cs typeface="Trebuchet MS"/>
              </a:rPr>
              <a:t>Presented</a:t>
            </a:r>
            <a:r>
              <a:rPr lang="en-IN" sz="1800" spc="-75" dirty="0">
                <a:solidFill>
                  <a:srgbClr val="F4F4F4"/>
                </a:solidFill>
                <a:latin typeface="Trebuchet MS"/>
                <a:cs typeface="Trebuchet MS"/>
              </a:rPr>
              <a:t> </a:t>
            </a:r>
            <a:r>
              <a:rPr lang="en-IN" sz="1800" spc="130" dirty="0">
                <a:solidFill>
                  <a:srgbClr val="F4F4F4"/>
                </a:solidFill>
                <a:latin typeface="Trebuchet MS"/>
                <a:cs typeface="Trebuchet MS"/>
              </a:rPr>
              <a:t>By : Rahul Vishwakarma</a:t>
            </a:r>
            <a:endParaRPr lang="en-IN" dirty="0"/>
          </a:p>
        </p:txBody>
      </p:sp>
      <p:pic>
        <p:nvPicPr>
          <p:cNvPr id="3" name="Picture 2">
            <a:extLst>
              <a:ext uri="{FF2B5EF4-FFF2-40B4-BE49-F238E27FC236}">
                <a16:creationId xmlns:a16="http://schemas.microsoft.com/office/drawing/2014/main" id="{A52D14A7-4FD4-E318-B3A4-15F9B81EE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68600" y="8116332"/>
            <a:ext cx="1270000" cy="1270000"/>
          </a:xfrm>
          <a:prstGeom prst="rect">
            <a:avLst/>
          </a:prstGeom>
        </p:spPr>
      </p:pic>
      <p:sp>
        <p:nvSpPr>
          <p:cNvPr id="2" name="Slide Number Placeholder 1">
            <a:extLst>
              <a:ext uri="{FF2B5EF4-FFF2-40B4-BE49-F238E27FC236}">
                <a16:creationId xmlns:a16="http://schemas.microsoft.com/office/drawing/2014/main" id="{CBBE1590-6A8B-E610-9A60-A4FA32440DC3}"/>
              </a:ext>
            </a:extLst>
          </p:cNvPr>
          <p:cNvSpPr>
            <a:spLocks noGrp="1"/>
          </p:cNvSpPr>
          <p:nvPr>
            <p:ph type="sldNum" sz="quarter" idx="12"/>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29302852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260FC-5F26-F84E-BDDC-4CDD63A2B91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9993DD5-831A-0AF9-A420-5E1700EC9D92}"/>
              </a:ext>
            </a:extLst>
          </p:cNvPr>
          <p:cNvSpPr txBox="1">
            <a:spLocks noGrp="1"/>
          </p:cNvSpPr>
          <p:nvPr>
            <p:ph type="title"/>
          </p:nvPr>
        </p:nvSpPr>
        <p:spPr>
          <a:xfrm>
            <a:off x="316094" y="200093"/>
            <a:ext cx="17655810" cy="889987"/>
          </a:xfrm>
          <a:prstGeom prst="rect">
            <a:avLst/>
          </a:prstGeom>
        </p:spPr>
        <p:txBody>
          <a:bodyPr vert="horz" wrap="square" lIns="0" tIns="12700" rIns="0" bIns="0" rtlCol="0">
            <a:spAutoFit/>
          </a:bodyPr>
          <a:lstStyle/>
          <a:p>
            <a:pPr lvl="0"/>
            <a:r>
              <a:rPr lang="en-IN" sz="2900" b="1" dirty="0">
                <a:latin typeface="Segoe UI" panose="020B0502040204020203" pitchFamily="34" charset="0"/>
                <a:cs typeface="Segoe UI" panose="020B0502040204020203" pitchFamily="34" charset="0"/>
              </a:rPr>
              <a:t>Call Volume Analysis: </a:t>
            </a:r>
            <a:r>
              <a:rPr lang="en-US" sz="2800" dirty="0">
                <a:latin typeface="Segoe UI" panose="020B0502040204020203" pitchFamily="34" charset="0"/>
                <a:cs typeface="Segoe UI" panose="020B0502040204020203" pitchFamily="34" charset="0"/>
              </a:rPr>
              <a:t>Can you create a chart or graph that shows the number of calls received in each time bucket?.</a:t>
            </a:r>
          </a:p>
        </p:txBody>
      </p:sp>
      <p:pic>
        <p:nvPicPr>
          <p:cNvPr id="3" name="Picture 2">
            <a:extLst>
              <a:ext uri="{FF2B5EF4-FFF2-40B4-BE49-F238E27FC236}">
                <a16:creationId xmlns:a16="http://schemas.microsoft.com/office/drawing/2014/main" id="{08EC57BC-DE25-080A-F1D3-3464B5BC7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523" y="1638300"/>
            <a:ext cx="13095238" cy="5190476"/>
          </a:xfrm>
          <a:prstGeom prst="rect">
            <a:avLst/>
          </a:prstGeom>
        </p:spPr>
      </p:pic>
      <p:pic>
        <p:nvPicPr>
          <p:cNvPr id="5" name="Picture 4">
            <a:extLst>
              <a:ext uri="{FF2B5EF4-FFF2-40B4-BE49-F238E27FC236}">
                <a16:creationId xmlns:a16="http://schemas.microsoft.com/office/drawing/2014/main" id="{B021A9DB-B564-D4C4-0F24-E6CBEA853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638300"/>
            <a:ext cx="4504786" cy="5190476"/>
          </a:xfrm>
          <a:prstGeom prst="rect">
            <a:avLst/>
          </a:prstGeom>
        </p:spPr>
      </p:pic>
      <p:sp>
        <p:nvSpPr>
          <p:cNvPr id="7" name="TextBox 6">
            <a:extLst>
              <a:ext uri="{FF2B5EF4-FFF2-40B4-BE49-F238E27FC236}">
                <a16:creationId xmlns:a16="http://schemas.microsoft.com/office/drawing/2014/main" id="{73906EE9-CA99-3973-1DF2-CC327382541C}"/>
              </a:ext>
            </a:extLst>
          </p:cNvPr>
          <p:cNvSpPr txBox="1"/>
          <p:nvPr/>
        </p:nvSpPr>
        <p:spPr>
          <a:xfrm>
            <a:off x="316094" y="7429500"/>
            <a:ext cx="17637667"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The highest call volumes occurred between 12 PM and 1 PM, indicating peak customer activity during mid-day hours. Early mornings and evenings had lower traffic. These patterns highlight the need for more agents during peak hours and fewer during quieter periods to optimize staffing and improve customer response time.</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64764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AF736-D7BF-B856-086A-5DECD98AE330}"/>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40BE719-1CD9-0851-0FE9-DB863AD5DF4F}"/>
              </a:ext>
            </a:extLst>
          </p:cNvPr>
          <p:cNvSpPr txBox="1">
            <a:spLocks noGrp="1"/>
          </p:cNvSpPr>
          <p:nvPr>
            <p:ph type="title"/>
          </p:nvPr>
        </p:nvSpPr>
        <p:spPr>
          <a:xfrm>
            <a:off x="316094" y="200093"/>
            <a:ext cx="17655810" cy="889987"/>
          </a:xfrm>
          <a:prstGeom prst="rect">
            <a:avLst/>
          </a:prstGeom>
        </p:spPr>
        <p:txBody>
          <a:bodyPr vert="horz" wrap="square" lIns="0" tIns="12700" rIns="0" bIns="0" rtlCol="0">
            <a:spAutoFit/>
          </a:bodyPr>
          <a:lstStyle/>
          <a:p>
            <a:pPr lvl="0"/>
            <a:r>
              <a:rPr lang="en-IN" sz="2900" b="1" dirty="0">
                <a:latin typeface="Segoe UI" panose="020B0502040204020203" pitchFamily="34" charset="0"/>
                <a:cs typeface="Segoe UI" panose="020B0502040204020203" pitchFamily="34" charset="0"/>
              </a:rPr>
              <a:t>Manpower Planning: </a:t>
            </a:r>
            <a:r>
              <a:rPr lang="en-US" sz="2800" dirty="0">
                <a:latin typeface="Segoe UI" panose="020B0502040204020203" pitchFamily="34" charset="0"/>
                <a:cs typeface="Segoe UI" panose="020B0502040204020203" pitchFamily="34" charset="0"/>
              </a:rPr>
              <a:t>What is the minimum number of agents required in each time bucket to reduce the abandon rate to 10% ?</a:t>
            </a:r>
          </a:p>
        </p:txBody>
      </p:sp>
      <p:sp>
        <p:nvSpPr>
          <p:cNvPr id="7" name="TextBox 6">
            <a:extLst>
              <a:ext uri="{FF2B5EF4-FFF2-40B4-BE49-F238E27FC236}">
                <a16:creationId xmlns:a16="http://schemas.microsoft.com/office/drawing/2014/main" id="{5DF1B424-AD28-7CDB-39A7-4A8FD4CA6AA2}"/>
              </a:ext>
            </a:extLst>
          </p:cNvPr>
          <p:cNvSpPr txBox="1"/>
          <p:nvPr/>
        </p:nvSpPr>
        <p:spPr>
          <a:xfrm>
            <a:off x="13063962" y="5766448"/>
            <a:ext cx="4907942" cy="452431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To reduce the call abandon rate from 30% to the target of </a:t>
            </a:r>
            <a:r>
              <a:rPr lang="en-US" sz="2400" b="1" dirty="0">
                <a:latin typeface="Segoe UI" panose="020B0502040204020203" pitchFamily="34" charset="0"/>
                <a:cs typeface="Segoe UI" panose="020B0502040204020203" pitchFamily="34" charset="0"/>
              </a:rPr>
              <a:t>10%</a:t>
            </a:r>
            <a:r>
              <a:rPr lang="en-US" sz="2400" dirty="0">
                <a:latin typeface="Segoe UI" panose="020B0502040204020203" pitchFamily="34" charset="0"/>
                <a:cs typeface="Segoe UI" panose="020B0502040204020203" pitchFamily="34" charset="0"/>
              </a:rPr>
              <a:t>, a total of </a:t>
            </a:r>
            <a:r>
              <a:rPr lang="en-US" sz="2400" b="1" dirty="0">
                <a:latin typeface="Segoe UI" panose="020B0502040204020203" pitchFamily="34" charset="0"/>
                <a:cs typeface="Segoe UI" panose="020B0502040204020203" pitchFamily="34" charset="0"/>
              </a:rPr>
              <a:t>57 agents</a:t>
            </a:r>
            <a:r>
              <a:rPr lang="en-US" sz="2400" dirty="0">
                <a:latin typeface="Segoe UI" panose="020B0502040204020203" pitchFamily="34" charset="0"/>
                <a:cs typeface="Segoe UI" panose="020B0502040204020203" pitchFamily="34" charset="0"/>
              </a:rPr>
              <a:t> are required across the day shift (9 AM to 9 PM). The required number of agents per hour is calculated based on actual call volume and average call duration in each time bucket. This Heat map size Represent number  of agent required.</a:t>
            </a:r>
          </a:p>
          <a:p>
            <a:endParaRPr lang="en-IN" sz="2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3588CE9-2F68-1E8A-5A2B-D04744F0E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5593117"/>
            <a:ext cx="12420600" cy="4598265"/>
          </a:xfrm>
          <a:prstGeom prst="rect">
            <a:avLst/>
          </a:prstGeom>
        </p:spPr>
      </p:pic>
      <p:pic>
        <p:nvPicPr>
          <p:cNvPr id="9" name="Picture 8">
            <a:extLst>
              <a:ext uri="{FF2B5EF4-FFF2-40B4-BE49-F238E27FC236}">
                <a16:creationId xmlns:a16="http://schemas.microsoft.com/office/drawing/2014/main" id="{D850627F-9EBC-D23E-3D49-BD4195D22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6668" y="1265408"/>
            <a:ext cx="5406333" cy="3436583"/>
          </a:xfrm>
          <a:prstGeom prst="rect">
            <a:avLst/>
          </a:prstGeom>
        </p:spPr>
      </p:pic>
      <p:pic>
        <p:nvPicPr>
          <p:cNvPr id="13" name="Picture 12">
            <a:extLst>
              <a:ext uri="{FF2B5EF4-FFF2-40B4-BE49-F238E27FC236}">
                <a16:creationId xmlns:a16="http://schemas.microsoft.com/office/drawing/2014/main" id="{E377BD2C-6770-ACEB-F862-9F296CF38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94" y="1265408"/>
            <a:ext cx="6714286" cy="4152381"/>
          </a:xfrm>
          <a:prstGeom prst="rect">
            <a:avLst/>
          </a:prstGeom>
        </p:spPr>
      </p:pic>
      <p:pic>
        <p:nvPicPr>
          <p:cNvPr id="15" name="Picture 14">
            <a:extLst>
              <a:ext uri="{FF2B5EF4-FFF2-40B4-BE49-F238E27FC236}">
                <a16:creationId xmlns:a16="http://schemas.microsoft.com/office/drawing/2014/main" id="{66A523A6-287E-4C04-16F6-1F36F3EF1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3001" y="1263410"/>
            <a:ext cx="5676190" cy="3257143"/>
          </a:xfrm>
          <a:prstGeom prst="rect">
            <a:avLst/>
          </a:prstGeom>
        </p:spPr>
      </p:pic>
    </p:spTree>
    <p:extLst>
      <p:ext uri="{BB962C8B-B14F-4D97-AF65-F5344CB8AC3E}">
        <p14:creationId xmlns:p14="http://schemas.microsoft.com/office/powerpoint/2010/main" val="18515994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A586-7542-17CF-8628-6B5A5C4DE04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3DD1592-B2B8-3FB0-234F-DC8A6FF69ABA}"/>
              </a:ext>
            </a:extLst>
          </p:cNvPr>
          <p:cNvSpPr txBox="1">
            <a:spLocks noGrp="1"/>
          </p:cNvSpPr>
          <p:nvPr>
            <p:ph type="title"/>
          </p:nvPr>
        </p:nvSpPr>
        <p:spPr>
          <a:xfrm>
            <a:off x="316094" y="200093"/>
            <a:ext cx="17655810" cy="782265"/>
          </a:xfrm>
          <a:prstGeom prst="rect">
            <a:avLst/>
          </a:prstGeom>
        </p:spPr>
        <p:txBody>
          <a:bodyPr vert="horz" wrap="square" lIns="0" tIns="12700" rIns="0" bIns="0" rtlCol="0">
            <a:spAutoFit/>
          </a:bodyPr>
          <a:lstStyle/>
          <a:p>
            <a:pPr lvl="0"/>
            <a:r>
              <a:rPr lang="en-IN" sz="2600" b="1" dirty="0"/>
              <a:t>Night Shift Manpower Planning: </a:t>
            </a:r>
            <a:r>
              <a:rPr lang="en-US" sz="2400" dirty="0"/>
              <a:t>Propose a manpower plan for each time bucket throughout the day, keeping the maximum abandon rate at 10%.</a:t>
            </a:r>
            <a:endParaRPr lang="en-US" sz="24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46E578F7-D69D-4A4D-BDDF-49CAC7EB33DA}"/>
              </a:ext>
            </a:extLst>
          </p:cNvPr>
          <p:cNvSpPr txBox="1"/>
          <p:nvPr/>
        </p:nvSpPr>
        <p:spPr>
          <a:xfrm>
            <a:off x="10896600" y="5460389"/>
            <a:ext cx="6858000" cy="4708981"/>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To ensure customer support is available 24/7 and maintain the </a:t>
            </a:r>
            <a:r>
              <a:rPr lang="en-US" sz="2000" b="1" dirty="0">
                <a:latin typeface="Segoe UI" panose="020B0502040204020203" pitchFamily="34" charset="0"/>
                <a:cs typeface="Segoe UI" panose="020B0502040204020203" pitchFamily="34" charset="0"/>
              </a:rPr>
              <a:t>maximum abandon rate at 10%</a:t>
            </a:r>
            <a:r>
              <a:rPr lang="en-US" sz="2000" dirty="0">
                <a:latin typeface="Segoe UI" panose="020B0502040204020203" pitchFamily="34" charset="0"/>
                <a:cs typeface="Segoe UI" panose="020B0502040204020203" pitchFamily="34" charset="0"/>
              </a:rPr>
              <a:t>, a night shift manpower plan has been proposed for the </a:t>
            </a:r>
            <a:r>
              <a:rPr lang="en-US" sz="2000" b="1" dirty="0">
                <a:latin typeface="Segoe UI" panose="020B0502040204020203" pitchFamily="34" charset="0"/>
                <a:cs typeface="Segoe UI" panose="020B0502040204020203" pitchFamily="34" charset="0"/>
              </a:rPr>
              <a:t>9 PM to 9 AM</a:t>
            </a:r>
            <a:r>
              <a:rPr lang="en-US" sz="2000" dirty="0">
                <a:latin typeface="Segoe UI" panose="020B0502040204020203" pitchFamily="34" charset="0"/>
                <a:cs typeface="Segoe UI" panose="020B0502040204020203" pitchFamily="34" charset="0"/>
              </a:rPr>
              <a:t> window.</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a:t>
            </a:r>
            <a:r>
              <a:rPr lang="en-US" sz="2000" b="1" dirty="0">
                <a:latin typeface="Segoe UI" panose="020B0502040204020203" pitchFamily="34" charset="0"/>
                <a:cs typeface="Segoe UI" panose="020B0502040204020203" pitchFamily="34" charset="0"/>
              </a:rPr>
              <a:t>total number of additional agents required is 17</a:t>
            </a:r>
            <a:r>
              <a:rPr lang="en-US" sz="2000" dirty="0">
                <a:latin typeface="Segoe UI" panose="020B0502040204020203" pitchFamily="34" charset="0"/>
                <a:cs typeface="Segoe UI" panose="020B0502040204020203" pitchFamily="34" charset="0"/>
              </a:rPr>
              <a:t>, distributed across each hourly time bucket based on projected call volume (assumed to be 30% of daytime calls).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exact number of agents needed for each hour is shown in the </a:t>
            </a:r>
            <a:r>
              <a:rPr lang="en-US" sz="2000" b="1" dirty="0">
                <a:latin typeface="Segoe UI" panose="020B0502040204020203" pitchFamily="34" charset="0"/>
                <a:cs typeface="Segoe UI" panose="020B0502040204020203" pitchFamily="34" charset="0"/>
              </a:rPr>
              <a:t>"Agent no."</a:t>
            </a:r>
            <a:r>
              <a:rPr lang="en-US" sz="2000" dirty="0">
                <a:latin typeface="Segoe UI" panose="020B0502040204020203" pitchFamily="34" charset="0"/>
                <a:cs typeface="Segoe UI" panose="020B0502040204020203" pitchFamily="34" charset="0"/>
              </a:rPr>
              <a:t> column of the table. This plan ensures better customer experience during off-hours and helps reduce frustration caused by unanswered night-time calls.</a:t>
            </a:r>
          </a:p>
          <a:p>
            <a:endParaRPr lang="en-IN" sz="20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5F987CA-84D6-06C2-753C-84D428024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0" y="1402914"/>
            <a:ext cx="3819048" cy="3771429"/>
          </a:xfrm>
          <a:prstGeom prst="rect">
            <a:avLst/>
          </a:prstGeom>
        </p:spPr>
      </p:pic>
      <p:pic>
        <p:nvPicPr>
          <p:cNvPr id="11" name="Picture 10">
            <a:extLst>
              <a:ext uri="{FF2B5EF4-FFF2-40B4-BE49-F238E27FC236}">
                <a16:creationId xmlns:a16="http://schemas.microsoft.com/office/drawing/2014/main" id="{0D8BE3C0-FAD7-0F11-B789-7661D6743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47" y="1331594"/>
            <a:ext cx="10152381" cy="4152381"/>
          </a:xfrm>
          <a:prstGeom prst="rect">
            <a:avLst/>
          </a:prstGeom>
        </p:spPr>
      </p:pic>
      <p:pic>
        <p:nvPicPr>
          <p:cNvPr id="17" name="Picture 16">
            <a:extLst>
              <a:ext uri="{FF2B5EF4-FFF2-40B4-BE49-F238E27FC236}">
                <a16:creationId xmlns:a16="http://schemas.microsoft.com/office/drawing/2014/main" id="{05AAAEB8-1556-1354-4819-DF970FCC7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847" y="5594899"/>
            <a:ext cx="10141729" cy="4273001"/>
          </a:xfrm>
          <a:prstGeom prst="rect">
            <a:avLst/>
          </a:prstGeom>
        </p:spPr>
      </p:pic>
    </p:spTree>
    <p:extLst>
      <p:ext uri="{BB962C8B-B14F-4D97-AF65-F5344CB8AC3E}">
        <p14:creationId xmlns:p14="http://schemas.microsoft.com/office/powerpoint/2010/main" val="2042480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F80F-4D4C-9D0F-E89C-F772F6336A0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C168EB1-CA4F-7732-179E-D0F69DF52EC1}"/>
              </a:ext>
            </a:extLst>
          </p:cNvPr>
          <p:cNvSpPr txBox="1">
            <a:spLocks noGrp="1"/>
          </p:cNvSpPr>
          <p:nvPr>
            <p:ph type="title"/>
          </p:nvPr>
        </p:nvSpPr>
        <p:spPr>
          <a:xfrm>
            <a:off x="685800" y="2933700"/>
            <a:ext cx="15468600" cy="4075475"/>
          </a:xfrm>
          <a:prstGeom prst="rect">
            <a:avLst/>
          </a:prstGeom>
        </p:spPr>
        <p:txBody>
          <a:bodyPr vert="horz" wrap="square" lIns="0" tIns="12700" rIns="0" bIns="0" rtlCol="0">
            <a:spAutoFit/>
          </a:bodyPr>
          <a:lstStyle/>
          <a:p>
            <a:pPr>
              <a:buClr>
                <a:schemeClr val="tx1"/>
              </a:buClr>
            </a:pPr>
            <a:r>
              <a:rPr lang="en-US" sz="2400" dirty="0">
                <a:latin typeface="Segoe UI" panose="020B0502040204020203" pitchFamily="34" charset="0"/>
                <a:cs typeface="Segoe UI" panose="020B0502040204020203" pitchFamily="34" charset="0"/>
              </a:rPr>
              <a:t>This analysis provides a data-driven approach to improve call center efficiency and customer satisfaction at ABC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Insurance. By examining call volume, average handling time, and agent capacity, we identified key peak hours and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staffing gaps. A detailed manpower plan was proposed for both day and night shifts to reduce the abandon rate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from 30% to the targeted 10%. Implementing these recommendations will help optimize resource allocation,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ensure timely responses, and enhance overall customer experience. With proper execution, the call center can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achieve better performance, reduced wait times, and stronger customer trust.</a:t>
            </a:r>
          </a:p>
        </p:txBody>
      </p:sp>
      <p:sp>
        <p:nvSpPr>
          <p:cNvPr id="3" name="TextBox 2">
            <a:extLst>
              <a:ext uri="{FF2B5EF4-FFF2-40B4-BE49-F238E27FC236}">
                <a16:creationId xmlns:a16="http://schemas.microsoft.com/office/drawing/2014/main" id="{727CACB9-002A-0A3F-3F85-A00F7BFD4AC0}"/>
              </a:ext>
            </a:extLst>
          </p:cNvPr>
          <p:cNvSpPr txBox="1"/>
          <p:nvPr/>
        </p:nvSpPr>
        <p:spPr>
          <a:xfrm>
            <a:off x="685800" y="1028700"/>
            <a:ext cx="9144000" cy="861774"/>
          </a:xfrm>
          <a:prstGeom prst="rect">
            <a:avLst/>
          </a:prstGeom>
          <a:noFill/>
        </p:spPr>
        <p:txBody>
          <a:bodyPr wrap="square">
            <a:spAutoFit/>
          </a:bodyPr>
          <a:lstStyle/>
          <a:p>
            <a:r>
              <a:rPr lang="en-IN" sz="3200" dirty="0">
                <a:latin typeface="Segoe UI" panose="020B0502040204020203" pitchFamily="34" charset="0"/>
                <a:cs typeface="Segoe UI" panose="020B0502040204020203" pitchFamily="34" charset="0"/>
              </a:rPr>
              <a:t>Conclusion</a:t>
            </a:r>
          </a:p>
          <a:p>
            <a:endParaRPr lang="en-IN" dirty="0"/>
          </a:p>
        </p:txBody>
      </p:sp>
    </p:spTree>
    <p:extLst>
      <p:ext uri="{BB962C8B-B14F-4D97-AF65-F5344CB8AC3E}">
        <p14:creationId xmlns:p14="http://schemas.microsoft.com/office/powerpoint/2010/main" val="8856114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7AB20-B31A-D948-5E26-7386732B0F8D}"/>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262E1D5-9F59-7868-AC6A-66640705A6C0}"/>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82B5E54A-0373-DBDB-E38A-60C9410B6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211455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790700"/>
            <a:ext cx="16154400" cy="843821"/>
          </a:xfrm>
          <a:prstGeom prst="rect">
            <a:avLst/>
          </a:prstGeom>
        </p:spPr>
        <p:txBody>
          <a:bodyPr vert="horz" wrap="square" lIns="0" tIns="12700" rIns="0" bIns="0" rtlCol="0">
            <a:spAutoFit/>
          </a:bodyPr>
          <a:lstStyle/>
          <a:p>
            <a:pPr marL="12700">
              <a:lnSpc>
                <a:spcPct val="100000"/>
              </a:lnSpc>
              <a:spcBef>
                <a:spcPts val="100"/>
              </a:spcBef>
            </a:pPr>
            <a:r>
              <a:rPr sz="5400" b="1" spc="940" dirty="0">
                <a:solidFill>
                  <a:schemeClr val="tx1"/>
                </a:solidFill>
                <a:latin typeface="Segoe UI" panose="020B0502040204020203" pitchFamily="34" charset="0"/>
                <a:cs typeface="Segoe UI" panose="020B0502040204020203" pitchFamily="34" charset="0"/>
              </a:rPr>
              <a:t>Company</a:t>
            </a:r>
            <a:r>
              <a:rPr sz="5400" b="1" spc="-700" dirty="0">
                <a:solidFill>
                  <a:schemeClr val="tx1"/>
                </a:solidFill>
                <a:latin typeface="Segoe UI" panose="020B0502040204020203" pitchFamily="34" charset="0"/>
                <a:cs typeface="Segoe UI" panose="020B0502040204020203" pitchFamily="34" charset="0"/>
              </a:rPr>
              <a:t> </a:t>
            </a:r>
            <a:r>
              <a:rPr sz="5400" b="1" spc="405" dirty="0">
                <a:solidFill>
                  <a:schemeClr val="tx1"/>
                </a:solidFill>
                <a:latin typeface="Segoe UI" panose="020B0502040204020203" pitchFamily="34" charset="0"/>
                <a:cs typeface="Segoe UI" panose="020B0502040204020203" pitchFamily="34" charset="0"/>
              </a:rPr>
              <a:t>Overview</a:t>
            </a:r>
            <a:endParaRPr sz="5400" b="1" dirty="0">
              <a:solidFill>
                <a:schemeClr val="tx1"/>
              </a:solidFill>
              <a:latin typeface="Segoe UI" panose="020B0502040204020203" pitchFamily="34" charset="0"/>
              <a:cs typeface="Segoe UI" panose="020B0502040204020203" pitchFamily="34" charset="0"/>
            </a:endParaRPr>
          </a:p>
        </p:txBody>
      </p:sp>
      <p:sp>
        <p:nvSpPr>
          <p:cNvPr id="3" name="object 3"/>
          <p:cNvSpPr txBox="1"/>
          <p:nvPr/>
        </p:nvSpPr>
        <p:spPr>
          <a:xfrm>
            <a:off x="2365265" y="3238500"/>
            <a:ext cx="13738860" cy="5227841"/>
          </a:xfrm>
          <a:prstGeom prst="rect">
            <a:avLst/>
          </a:prstGeom>
        </p:spPr>
        <p:txBody>
          <a:bodyPr vert="horz" wrap="square" lIns="0" tIns="12700" rIns="0" bIns="0" rtlCol="0">
            <a:spAutoFit/>
          </a:bodyPr>
          <a:lstStyle/>
          <a:p>
            <a:pPr marL="469900" marR="1408430" indent="-457200">
              <a:lnSpc>
                <a:spcPct val="110400"/>
              </a:lnSpc>
              <a:spcBef>
                <a:spcPts val="100"/>
              </a:spcBef>
              <a:buFont typeface="Arial" panose="020B0604020202020204" pitchFamily="34" charset="0"/>
              <a:buChar char="•"/>
            </a:pPr>
            <a:r>
              <a:rPr lang="en-US" sz="2800" b="0" i="0" dirty="0">
                <a:effectLst/>
                <a:latin typeface="Segoe UI" panose="020B0502040204020203" pitchFamily="34" charset="0"/>
                <a:cs typeface="Segoe UI" panose="020B0502040204020203" pitchFamily="34" charset="0"/>
              </a:rPr>
              <a:t>My role involves analyzing user interactions and engagement with the Instagram app to provide valuable insights that can help the business grow.</a:t>
            </a:r>
            <a:br>
              <a:rPr lang="en-US" sz="2800" dirty="0">
                <a:latin typeface="Segoe UI" panose="020B0502040204020203" pitchFamily="34" charset="0"/>
                <a:cs typeface="Segoe UI" panose="020B0502040204020203" pitchFamily="34" charset="0"/>
              </a:rPr>
            </a:br>
            <a:endParaRPr lang="en-US" sz="2800" dirty="0">
              <a:latin typeface="Segoe UI" panose="020B0502040204020203" pitchFamily="34" charset="0"/>
              <a:cs typeface="Segoe UI" panose="020B0502040204020203" pitchFamily="34" charset="0"/>
            </a:endParaRPr>
          </a:p>
          <a:p>
            <a:pPr marL="469900" marR="1408430" indent="-457200">
              <a:lnSpc>
                <a:spcPct val="110400"/>
              </a:lnSpc>
              <a:spcBef>
                <a:spcPts val="100"/>
              </a:spcBef>
              <a:buFont typeface="Arial" panose="020B0604020202020204" pitchFamily="34" charset="0"/>
              <a:buChar char="•"/>
            </a:pPr>
            <a:r>
              <a:rPr lang="en-US" sz="2800" b="0" i="0" dirty="0">
                <a:effectLst/>
                <a:latin typeface="Segoe UI" panose="020B0502040204020203" pitchFamily="34" charset="0"/>
                <a:cs typeface="Segoe UI" panose="020B0502040204020203" pitchFamily="34" charset="0"/>
              </a:rPr>
              <a:t>User analysis involves tracking how users engage with a digital product, such as a software application or a mobile app. The insights derived from this analysis can be used by various teams within the business. </a:t>
            </a:r>
          </a:p>
          <a:p>
            <a:pPr marL="469900" marR="1408430" indent="-457200">
              <a:lnSpc>
                <a:spcPct val="110400"/>
              </a:lnSpc>
              <a:spcBef>
                <a:spcPts val="100"/>
              </a:spcBef>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469900" marR="1408430" indent="-457200">
              <a:lnSpc>
                <a:spcPct val="110400"/>
              </a:lnSpc>
              <a:spcBef>
                <a:spcPts val="100"/>
              </a:spcBef>
              <a:buFont typeface="Arial" panose="020B0604020202020204" pitchFamily="34" charset="0"/>
              <a:buChar char="•"/>
            </a:pPr>
            <a:r>
              <a:rPr lang="en-US" sz="2800" b="0" i="0" dirty="0">
                <a:effectLst/>
                <a:latin typeface="Segoe UI" panose="020B0502040204020203" pitchFamily="34" charset="0"/>
                <a:cs typeface="Segoe UI" panose="020B0502040204020203" pitchFamily="34" charset="0"/>
              </a:rPr>
              <a:t>The marketing team might use these insights to launch a new campaign, the product team might use them to decide on new features to build, and the development team might use them to improve the overall user experience.</a:t>
            </a:r>
            <a:endParaRPr sz="28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75F7C246-19D5-5E25-BDB1-3247B1517FB3}"/>
              </a:ext>
            </a:extLst>
          </p:cNvPr>
          <p:cNvSpPr>
            <a:spLocks noGrp="1"/>
          </p:cNvSpPr>
          <p:nvPr>
            <p:ph type="sldNum" sz="quarter" idx="12"/>
          </p:nvPr>
        </p:nvSpPr>
        <p:spPr/>
        <p:txBody>
          <a:bodyPr/>
          <a:lstStyle/>
          <a:p>
            <a:fld id="{B6F15528-21DE-4FAA-801E-634DDDAF4B2B}" type="slidenum">
              <a:rPr lang="en-IN" smtClean="0"/>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6324600" y="4686300"/>
            <a:ext cx="8077200" cy="661848"/>
          </a:xfrm>
          <a:prstGeom prst="rect">
            <a:avLst/>
          </a:prstGeom>
        </p:spPr>
        <p:txBody>
          <a:bodyPr vert="horz" wrap="square" lIns="0" tIns="12700" rIns="0" bIns="0" rtlCol="0">
            <a:spAutoFit/>
          </a:bodyPr>
          <a:lstStyle/>
          <a:p>
            <a:pPr marL="12700" marR="5080">
              <a:lnSpc>
                <a:spcPts val="4650"/>
              </a:lnSpc>
              <a:spcBef>
                <a:spcPts val="260"/>
              </a:spcBef>
            </a:pPr>
            <a:r>
              <a:rPr lang="en-IN" sz="6000" b="1" i="0" dirty="0">
                <a:solidFill>
                  <a:schemeClr val="tx1"/>
                </a:solidFill>
                <a:effectLst/>
                <a:latin typeface="Manrope"/>
              </a:rPr>
              <a:t>Marketing Analysis</a:t>
            </a:r>
            <a:endParaRPr lang="en-US" sz="6000" dirty="0">
              <a:solidFill>
                <a:schemeClr val="tx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0080F55D-C91B-67CF-EE49-379B30F30001}"/>
              </a:ext>
            </a:extLst>
          </p:cNvPr>
          <p:cNvSpPr>
            <a:spLocks noGrp="1"/>
          </p:cNvSpPr>
          <p:nvPr>
            <p:ph type="sldNum" sz="quarter" idx="12"/>
          </p:nvPr>
        </p:nvSpPr>
        <p:spPr/>
        <p:txBody>
          <a:bodyPr/>
          <a:lstStyle/>
          <a:p>
            <a:fld id="{B6F15528-21DE-4FAA-801E-634DDDAF4B2B}" type="slidenum">
              <a:rPr lang="en-IN" smtClean="0"/>
              <a:t>13</a:t>
            </a:fld>
            <a:endParaRPr lang="en-IN"/>
          </a:p>
        </p:txBody>
      </p:sp>
    </p:spTree>
    <p:extLst>
      <p:ext uri="{BB962C8B-B14F-4D97-AF65-F5344CB8AC3E}">
        <p14:creationId xmlns:p14="http://schemas.microsoft.com/office/powerpoint/2010/main" val="344024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533400" y="922051"/>
            <a:ext cx="17655810" cy="813043"/>
          </a:xfrm>
          <a:prstGeom prst="rect">
            <a:avLst/>
          </a:prstGeom>
        </p:spPr>
        <p:txBody>
          <a:bodyPr vert="horz" wrap="square" lIns="0" tIns="12700" rIns="0" bIns="0" rtlCol="0">
            <a:spAutoFit/>
          </a:bodyPr>
          <a:lstStyle/>
          <a:p>
            <a:pPr marL="12700">
              <a:spcBef>
                <a:spcPts val="100"/>
              </a:spcBef>
            </a:pPr>
            <a:r>
              <a:rPr lang="en-US" sz="2600" b="0" i="0" dirty="0">
                <a:solidFill>
                  <a:schemeClr val="tx1"/>
                </a:solidFill>
                <a:effectLst/>
                <a:latin typeface="Segoe UI" panose="020B0502040204020203" pitchFamily="34" charset="0"/>
                <a:cs typeface="Segoe UI" panose="020B0502040204020203" pitchFamily="34" charset="0"/>
              </a:rPr>
              <a:t>The marketing team wants to reward the most loyal users, i.e., those who have been using the platform for the longest time.</a:t>
            </a:r>
            <a:endParaRPr sz="2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076E885-2A55-9168-1594-F7DC1C9AD2F6}"/>
              </a:ext>
            </a:extLst>
          </p:cNvPr>
          <p:cNvSpPr txBox="1"/>
          <p:nvPr/>
        </p:nvSpPr>
        <p:spPr>
          <a:xfrm>
            <a:off x="0" y="266700"/>
            <a:ext cx="18288000" cy="523220"/>
          </a:xfrm>
          <a:prstGeom prst="rect">
            <a:avLst/>
          </a:prstGeom>
          <a:noFill/>
        </p:spPr>
        <p:txBody>
          <a:bodyPr wrap="square" rtlCol="0">
            <a:spAutoFit/>
          </a:bodyPr>
          <a:lstStyle/>
          <a:p>
            <a:pPr algn="ctr"/>
            <a:r>
              <a:rPr lang="en-IN" sz="2800" b="1" i="0" dirty="0">
                <a:effectLst/>
                <a:latin typeface="Segoe UI" panose="020B0502040204020203" pitchFamily="34" charset="0"/>
                <a:cs typeface="Segoe UI" panose="020B0502040204020203" pitchFamily="34" charset="0"/>
              </a:rPr>
              <a:t>Loyal User Reward</a:t>
            </a:r>
            <a:endParaRPr lang="en-IN" sz="28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9B38954-EAA2-A3C5-7CAA-8696A0B10B2E}"/>
              </a:ext>
            </a:extLst>
          </p:cNvPr>
          <p:cNvSpPr txBox="1"/>
          <p:nvPr/>
        </p:nvSpPr>
        <p:spPr>
          <a:xfrm>
            <a:off x="1625600" y="4686300"/>
            <a:ext cx="4572000" cy="2677656"/>
          </a:xfrm>
          <a:prstGeom prst="rect">
            <a:avLst/>
          </a:prstGeom>
          <a:noFill/>
        </p:spPr>
        <p:txBody>
          <a:bodyPr wrap="square" rtlCol="0">
            <a:spAutoFit/>
          </a:bodyPr>
          <a:lstStyle/>
          <a:p>
            <a:r>
              <a:rPr lang="en-US" sz="2400" b="1" dirty="0"/>
              <a:t>SELECT </a:t>
            </a:r>
          </a:p>
          <a:p>
            <a:r>
              <a:rPr lang="en-US" sz="2400" b="1" dirty="0"/>
              <a:t>    *</a:t>
            </a:r>
          </a:p>
          <a:p>
            <a:r>
              <a:rPr lang="en-US" sz="2400" b="1" dirty="0"/>
              <a:t>FROM</a:t>
            </a:r>
          </a:p>
          <a:p>
            <a:r>
              <a:rPr lang="en-US" sz="2400" b="1" dirty="0"/>
              <a:t>    users</a:t>
            </a:r>
          </a:p>
          <a:p>
            <a:r>
              <a:rPr lang="en-US" sz="2400" b="1" dirty="0"/>
              <a:t>ORDER BY </a:t>
            </a:r>
            <a:r>
              <a:rPr lang="en-US" sz="2400" b="1" dirty="0" err="1"/>
              <a:t>created_at</a:t>
            </a:r>
            <a:endParaRPr lang="en-US" sz="2400" b="1" dirty="0"/>
          </a:p>
          <a:p>
            <a:r>
              <a:rPr lang="en-US" sz="2400" b="1" dirty="0"/>
              <a:t>LIMIT 5;</a:t>
            </a:r>
          </a:p>
          <a:p>
            <a:endParaRPr lang="en-IN" sz="2400" b="1" dirty="0"/>
          </a:p>
        </p:txBody>
      </p:sp>
      <p:pic>
        <p:nvPicPr>
          <p:cNvPr id="5" name="Picture 4">
            <a:extLst>
              <a:ext uri="{FF2B5EF4-FFF2-40B4-BE49-F238E27FC236}">
                <a16:creationId xmlns:a16="http://schemas.microsoft.com/office/drawing/2014/main" id="{8AE5CE5F-2773-7237-02E5-E52B094B8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7324" y="3467100"/>
            <a:ext cx="5190476" cy="1990476"/>
          </a:xfrm>
          <a:prstGeom prst="rect">
            <a:avLst/>
          </a:prstGeom>
        </p:spPr>
      </p:pic>
      <p:pic>
        <p:nvPicPr>
          <p:cNvPr id="10" name="Picture 9">
            <a:extLst>
              <a:ext uri="{FF2B5EF4-FFF2-40B4-BE49-F238E27FC236}">
                <a16:creationId xmlns:a16="http://schemas.microsoft.com/office/drawing/2014/main" id="{2D7397BA-226C-5FBA-2E33-928040722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1201" y="5690226"/>
            <a:ext cx="1219200" cy="1219200"/>
          </a:xfrm>
          <a:prstGeom prst="rect">
            <a:avLst/>
          </a:prstGeom>
        </p:spPr>
      </p:pic>
      <p:pic>
        <p:nvPicPr>
          <p:cNvPr id="12" name="Picture 11">
            <a:extLst>
              <a:ext uri="{FF2B5EF4-FFF2-40B4-BE49-F238E27FC236}">
                <a16:creationId xmlns:a16="http://schemas.microsoft.com/office/drawing/2014/main" id="{143AC7A0-11BC-1B86-71B0-384CD7BB2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5086" y="7048748"/>
            <a:ext cx="3771429" cy="1980952"/>
          </a:xfrm>
          <a:prstGeom prst="rect">
            <a:avLst/>
          </a:prstGeom>
        </p:spPr>
      </p:pic>
      <p:sp>
        <p:nvSpPr>
          <p:cNvPr id="4" name="TextBox 3">
            <a:extLst>
              <a:ext uri="{FF2B5EF4-FFF2-40B4-BE49-F238E27FC236}">
                <a16:creationId xmlns:a16="http://schemas.microsoft.com/office/drawing/2014/main" id="{F37C719B-F1D6-E304-8E49-EABA77AA720A}"/>
              </a:ext>
            </a:extLst>
          </p:cNvPr>
          <p:cNvSpPr txBox="1"/>
          <p:nvPr/>
        </p:nvSpPr>
        <p:spPr>
          <a:xfrm>
            <a:off x="497114" y="1979017"/>
            <a:ext cx="14763515" cy="461665"/>
          </a:xfrm>
          <a:prstGeom prst="rect">
            <a:avLst/>
          </a:prstGeom>
          <a:noFill/>
        </p:spPr>
        <p:txBody>
          <a:bodyPr wrap="square" rtlCol="0">
            <a:spAutoFit/>
          </a:bodyPr>
          <a:lstStyle/>
          <a:p>
            <a:r>
              <a:rPr lang="en-US" sz="2400" b="0" i="0" dirty="0">
                <a:solidFill>
                  <a:schemeClr val="tx1"/>
                </a:solidFill>
                <a:effectLst/>
                <a:latin typeface="Segoe UI" panose="020B0502040204020203" pitchFamily="34" charset="0"/>
                <a:cs typeface="Segoe UI" panose="020B0502040204020203" pitchFamily="34" charset="0"/>
              </a:rPr>
              <a:t>Identify the five oldest users on Instagram from the provided database.</a:t>
            </a:r>
            <a:endParaRPr lang="en-IN" sz="2400" dirty="0"/>
          </a:p>
        </p:txBody>
      </p:sp>
      <p:sp>
        <p:nvSpPr>
          <p:cNvPr id="7" name="Slide Number Placeholder 6">
            <a:extLst>
              <a:ext uri="{FF2B5EF4-FFF2-40B4-BE49-F238E27FC236}">
                <a16:creationId xmlns:a16="http://schemas.microsoft.com/office/drawing/2014/main" id="{92A3003F-76DC-7367-AD7A-CCFDD1DD576C}"/>
              </a:ext>
            </a:extLst>
          </p:cNvPr>
          <p:cNvSpPr>
            <a:spLocks noGrp="1"/>
          </p:cNvSpPr>
          <p:nvPr>
            <p:ph type="sldNum" sz="quarter" idx="12"/>
          </p:nvPr>
        </p:nvSpPr>
        <p:spPr/>
        <p:txBody>
          <a:bodyPr/>
          <a:lstStyle/>
          <a:p>
            <a:fld id="{B6F15528-21DE-4FAA-801E-634DDDAF4B2B}" type="slidenum">
              <a:rPr lang="en-IN" smtClean="0"/>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609600" y="1777414"/>
            <a:ext cx="14107085"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chemeClr val="tx1"/>
                </a:solidFill>
                <a:latin typeface="Segoe UI" panose="020B0502040204020203" pitchFamily="34" charset="0"/>
                <a:cs typeface="Segoe UI" panose="020B0502040204020203" pitchFamily="34" charset="0"/>
              </a:rPr>
              <a:t> </a:t>
            </a:r>
            <a:r>
              <a:rPr lang="en-US" sz="2400" b="0" i="0" dirty="0">
                <a:solidFill>
                  <a:schemeClr val="tx1"/>
                </a:solidFill>
                <a:effectLst/>
                <a:latin typeface="Segoe UI" panose="020B0502040204020203" pitchFamily="34" charset="0"/>
                <a:cs typeface="Segoe UI" panose="020B0502040204020203" pitchFamily="34" charset="0"/>
              </a:rPr>
              <a:t>Identify users who have never posted a single photo on Instagram.</a:t>
            </a:r>
            <a:endParaRPr sz="2400"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F50FFF2-336C-595A-3E20-D3F5F582598A}"/>
              </a:ext>
            </a:extLst>
          </p:cNvPr>
          <p:cNvSpPr txBox="1"/>
          <p:nvPr/>
        </p:nvSpPr>
        <p:spPr>
          <a:xfrm>
            <a:off x="609600" y="990651"/>
            <a:ext cx="14401800" cy="492443"/>
          </a:xfrm>
          <a:prstGeom prst="rect">
            <a:avLst/>
          </a:prstGeom>
          <a:noFill/>
        </p:spPr>
        <p:txBody>
          <a:bodyPr wrap="square" rtlCol="0">
            <a:spAutoFit/>
          </a:bodyPr>
          <a:lstStyle/>
          <a:p>
            <a:r>
              <a:rPr lang="en-US" sz="2600" b="0" i="0" dirty="0">
                <a:effectLst/>
                <a:latin typeface="Segoe UI" panose="020B0502040204020203" pitchFamily="34" charset="0"/>
                <a:cs typeface="Segoe UI" panose="020B0502040204020203" pitchFamily="34" charset="0"/>
              </a:rPr>
              <a:t>The team wants to encourage inactive users to start posting by sending them promotional emails.</a:t>
            </a:r>
            <a:endParaRPr lang="en-IN" sz="26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EF88BC4-F3D8-BA82-197F-9FE4F8E1C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414" y="2804433"/>
            <a:ext cx="4628571" cy="3009524"/>
          </a:xfrm>
          <a:prstGeom prst="rect">
            <a:avLst/>
          </a:prstGeom>
        </p:spPr>
      </p:pic>
      <p:pic>
        <p:nvPicPr>
          <p:cNvPr id="7" name="Picture 6">
            <a:extLst>
              <a:ext uri="{FF2B5EF4-FFF2-40B4-BE49-F238E27FC236}">
                <a16:creationId xmlns:a16="http://schemas.microsoft.com/office/drawing/2014/main" id="{DA051BD0-1E1C-49F5-A03B-410CD4A7B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7429500"/>
            <a:ext cx="12514286" cy="2657143"/>
          </a:xfrm>
          <a:prstGeom prst="rect">
            <a:avLst/>
          </a:prstGeom>
        </p:spPr>
      </p:pic>
      <p:pic>
        <p:nvPicPr>
          <p:cNvPr id="9" name="Picture 8">
            <a:extLst>
              <a:ext uri="{FF2B5EF4-FFF2-40B4-BE49-F238E27FC236}">
                <a16:creationId xmlns:a16="http://schemas.microsoft.com/office/drawing/2014/main" id="{AC6CE7CD-93CE-3608-BC6E-CBFB7398C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6057900"/>
            <a:ext cx="1143000" cy="1143000"/>
          </a:xfrm>
          <a:prstGeom prst="rect">
            <a:avLst/>
          </a:prstGeom>
        </p:spPr>
      </p:pic>
      <p:sp>
        <p:nvSpPr>
          <p:cNvPr id="11" name="TextBox 10">
            <a:extLst>
              <a:ext uri="{FF2B5EF4-FFF2-40B4-BE49-F238E27FC236}">
                <a16:creationId xmlns:a16="http://schemas.microsoft.com/office/drawing/2014/main" id="{4C4C3C3D-C647-09EB-C738-B62350A9949D}"/>
              </a:ext>
            </a:extLst>
          </p:cNvPr>
          <p:cNvSpPr txBox="1"/>
          <p:nvPr/>
        </p:nvSpPr>
        <p:spPr>
          <a:xfrm>
            <a:off x="805543" y="3959701"/>
            <a:ext cx="4800600" cy="2585323"/>
          </a:xfrm>
          <a:prstGeom prst="rect">
            <a:avLst/>
          </a:prstGeom>
          <a:noFill/>
        </p:spPr>
        <p:txBody>
          <a:bodyPr wrap="square" rtlCol="0">
            <a:spAutoFit/>
          </a:bodyPr>
          <a:lstStyle/>
          <a:p>
            <a:r>
              <a:rPr lang="en-IN" b="1" dirty="0"/>
              <a:t>SELECT </a:t>
            </a:r>
          </a:p>
          <a:p>
            <a:r>
              <a:rPr lang="en-IN" b="1" dirty="0"/>
              <a:t>    </a:t>
            </a:r>
            <a:r>
              <a:rPr lang="en-IN" b="1" dirty="0" err="1"/>
              <a:t>ur.username</a:t>
            </a:r>
            <a:endParaRPr lang="en-IN" b="1" dirty="0"/>
          </a:p>
          <a:p>
            <a:r>
              <a:rPr lang="en-IN" b="1" dirty="0"/>
              <a:t>FROM</a:t>
            </a:r>
          </a:p>
          <a:p>
            <a:r>
              <a:rPr lang="en-IN" b="1" dirty="0"/>
              <a:t>    users </a:t>
            </a:r>
            <a:r>
              <a:rPr lang="en-IN" b="1" dirty="0" err="1"/>
              <a:t>ur</a:t>
            </a:r>
            <a:endParaRPr lang="en-IN" b="1" dirty="0"/>
          </a:p>
          <a:p>
            <a:r>
              <a:rPr lang="en-IN" b="1" dirty="0"/>
              <a:t>        LEFT JOIN</a:t>
            </a:r>
          </a:p>
          <a:p>
            <a:r>
              <a:rPr lang="en-IN" b="1" dirty="0"/>
              <a:t>    photos </a:t>
            </a:r>
            <a:r>
              <a:rPr lang="en-IN" b="1" dirty="0" err="1"/>
              <a:t>ph</a:t>
            </a:r>
            <a:r>
              <a:rPr lang="en-IN" b="1" dirty="0"/>
              <a:t> ON ur.id = </a:t>
            </a:r>
            <a:r>
              <a:rPr lang="en-IN" b="1" dirty="0" err="1"/>
              <a:t>ph.user_id</a:t>
            </a:r>
            <a:endParaRPr lang="en-IN" b="1" dirty="0"/>
          </a:p>
          <a:p>
            <a:r>
              <a:rPr lang="en-IN" b="1" dirty="0"/>
              <a:t>WHERE</a:t>
            </a:r>
          </a:p>
          <a:p>
            <a:r>
              <a:rPr lang="en-IN" b="1" dirty="0"/>
              <a:t>    </a:t>
            </a:r>
            <a:r>
              <a:rPr lang="en-IN" b="1" dirty="0" err="1"/>
              <a:t>ph.user_id</a:t>
            </a:r>
            <a:r>
              <a:rPr lang="en-IN" b="1" dirty="0"/>
              <a:t> IS NULL</a:t>
            </a:r>
          </a:p>
          <a:p>
            <a:r>
              <a:rPr lang="en-IN" b="1" dirty="0"/>
              <a:t>ORDER BY username;</a:t>
            </a:r>
          </a:p>
        </p:txBody>
      </p:sp>
      <p:sp>
        <p:nvSpPr>
          <p:cNvPr id="12" name="TextBox 11">
            <a:extLst>
              <a:ext uri="{FF2B5EF4-FFF2-40B4-BE49-F238E27FC236}">
                <a16:creationId xmlns:a16="http://schemas.microsoft.com/office/drawing/2014/main" id="{E72CC0D0-05B0-3859-BD1D-D85109ADA249}"/>
              </a:ext>
            </a:extLst>
          </p:cNvPr>
          <p:cNvSpPr txBox="1"/>
          <p:nvPr/>
        </p:nvSpPr>
        <p:spPr>
          <a:xfrm>
            <a:off x="-29029" y="234668"/>
            <a:ext cx="18298886" cy="954107"/>
          </a:xfrm>
          <a:prstGeom prst="rect">
            <a:avLst/>
          </a:prstGeom>
          <a:noFill/>
        </p:spPr>
        <p:txBody>
          <a:bodyPr wrap="square" rtlCol="0">
            <a:spAutoFit/>
          </a:bodyPr>
          <a:lstStyle/>
          <a:p>
            <a:pPr algn="ctr"/>
            <a:r>
              <a:rPr lang="en-US" sz="2800" b="1" i="0" dirty="0">
                <a:effectLst/>
                <a:latin typeface="Segoe UI" panose="020B0502040204020203" pitchFamily="34" charset="0"/>
                <a:cs typeface="Segoe UI" panose="020B0502040204020203" pitchFamily="34" charset="0"/>
              </a:rPr>
              <a:t>Inactive User Engagement</a:t>
            </a:r>
            <a:br>
              <a:rPr lang="en-US" sz="2800" dirty="0">
                <a:latin typeface="Segoe UI" panose="020B0502040204020203" pitchFamily="34" charset="0"/>
                <a:cs typeface="Segoe UI" panose="020B0502040204020203" pitchFamily="34" charset="0"/>
              </a:rPr>
            </a:br>
            <a:endParaRPr lang="en-IN" sz="2800" dirty="0">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F4233D8C-F446-EA55-7A5E-8E0D7206373E}"/>
              </a:ext>
            </a:extLst>
          </p:cNvPr>
          <p:cNvSpPr>
            <a:spLocks noGrp="1"/>
          </p:cNvSpPr>
          <p:nvPr>
            <p:ph type="sldNum" sz="quarter" idx="12"/>
          </p:nvPr>
        </p:nvSpPr>
        <p:spPr/>
        <p:txBody>
          <a:bodyPr/>
          <a:lstStyle/>
          <a:p>
            <a:fld id="{B6F15528-21DE-4FAA-801E-634DDDAF4B2B}" type="slidenum">
              <a:rPr lang="en-IN" smtClean="0"/>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315196" y="1047061"/>
            <a:ext cx="15087600" cy="795474"/>
          </a:xfrm>
          <a:prstGeom prst="rect">
            <a:avLst/>
          </a:prstGeom>
        </p:spPr>
        <p:txBody>
          <a:bodyPr vert="horz" wrap="square" lIns="0" tIns="12700" rIns="0" bIns="0" rtlCol="0">
            <a:spAutoFit/>
          </a:bodyPr>
          <a:lstStyle/>
          <a:p>
            <a:pPr marL="12700" marR="5080">
              <a:lnSpc>
                <a:spcPct val="100600"/>
              </a:lnSpc>
              <a:spcBef>
                <a:spcPts val="105"/>
              </a:spcBef>
            </a:pPr>
            <a:r>
              <a:rPr lang="en-US" sz="2600" b="0" i="0" dirty="0">
                <a:solidFill>
                  <a:schemeClr val="tx1"/>
                </a:solidFill>
                <a:effectLst/>
                <a:latin typeface="Segoe UI" panose="020B0502040204020203" pitchFamily="34" charset="0"/>
                <a:cs typeface="Segoe UI" panose="020B0502040204020203" pitchFamily="34" charset="0"/>
              </a:rPr>
              <a:t>The team has organized a contest where the user with the most likes on a single photo wins.</a:t>
            </a:r>
            <a:br>
              <a:rPr lang="en-US" sz="2600" dirty="0">
                <a:solidFill>
                  <a:schemeClr val="tx1"/>
                </a:solidFill>
                <a:latin typeface="Segoe UI" panose="020B0502040204020203" pitchFamily="34" charset="0"/>
                <a:cs typeface="Segoe UI" panose="020B0502040204020203" pitchFamily="34" charset="0"/>
              </a:rPr>
            </a:b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950FA18-AE7A-2D10-D2C2-286D34D67D19}"/>
              </a:ext>
            </a:extLst>
          </p:cNvPr>
          <p:cNvSpPr txBox="1"/>
          <p:nvPr/>
        </p:nvSpPr>
        <p:spPr>
          <a:xfrm>
            <a:off x="300682" y="1880401"/>
            <a:ext cx="11506200" cy="1015663"/>
          </a:xfrm>
          <a:prstGeom prst="rect">
            <a:avLst/>
          </a:prstGeom>
          <a:noFill/>
        </p:spPr>
        <p:txBody>
          <a:bodyPr wrap="square" rtlCol="0">
            <a:spAutoFit/>
          </a:bodyPr>
          <a:lstStyle/>
          <a:p>
            <a:pPr algn="l"/>
            <a:r>
              <a:rPr lang="en-US" sz="2400" b="0" i="0" dirty="0">
                <a:effectLst/>
                <a:latin typeface="Segoe UI" panose="020B0502040204020203" pitchFamily="34" charset="0"/>
                <a:cs typeface="Segoe UI" panose="020B0502040204020203" pitchFamily="34" charset="0"/>
              </a:rPr>
              <a:t> Determine the winner of the contest and provide their details to the team.</a:t>
            </a:r>
          </a:p>
          <a:p>
            <a:pPr>
              <a:buNone/>
            </a:pPr>
            <a:br>
              <a:rPr lang="en-US" dirty="0"/>
            </a:br>
            <a:endParaRPr lang="en-IN" dirty="0"/>
          </a:p>
        </p:txBody>
      </p:sp>
      <p:sp>
        <p:nvSpPr>
          <p:cNvPr id="4" name="TextBox 3">
            <a:extLst>
              <a:ext uri="{FF2B5EF4-FFF2-40B4-BE49-F238E27FC236}">
                <a16:creationId xmlns:a16="http://schemas.microsoft.com/office/drawing/2014/main" id="{2A0FAF0F-FBB5-F184-E289-1E4AB7F276DB}"/>
              </a:ext>
            </a:extLst>
          </p:cNvPr>
          <p:cNvSpPr txBox="1"/>
          <p:nvPr/>
        </p:nvSpPr>
        <p:spPr>
          <a:xfrm>
            <a:off x="1176982" y="4251130"/>
            <a:ext cx="4876800" cy="3416320"/>
          </a:xfrm>
          <a:prstGeom prst="rect">
            <a:avLst/>
          </a:prstGeom>
          <a:noFill/>
        </p:spPr>
        <p:txBody>
          <a:bodyPr wrap="square" rtlCol="0">
            <a:spAutoFit/>
          </a:bodyPr>
          <a:lstStyle/>
          <a:p>
            <a:r>
              <a:rPr lang="en-IN" b="1" dirty="0"/>
              <a:t>SELECT username ,</a:t>
            </a:r>
            <a:r>
              <a:rPr lang="en-IN" b="1" dirty="0" err="1"/>
              <a:t>count_user</a:t>
            </a:r>
            <a:endParaRPr lang="en-IN" b="1" dirty="0"/>
          </a:p>
          <a:p>
            <a:r>
              <a:rPr lang="en-IN" b="1" dirty="0"/>
              <a:t>FROM (</a:t>
            </a:r>
          </a:p>
          <a:p>
            <a:r>
              <a:rPr lang="en-IN" b="1" dirty="0"/>
              <a:t>    SELECT </a:t>
            </a:r>
          </a:p>
          <a:p>
            <a:r>
              <a:rPr lang="en-IN" b="1" dirty="0"/>
              <a:t>        </a:t>
            </a:r>
            <a:r>
              <a:rPr lang="en-IN" b="1" dirty="0" err="1"/>
              <a:t>lk.photo_id</a:t>
            </a:r>
            <a:r>
              <a:rPr lang="en-IN" b="1" dirty="0"/>
              <a:t>, </a:t>
            </a:r>
          </a:p>
          <a:p>
            <a:r>
              <a:rPr lang="en-IN" b="1" dirty="0"/>
              <a:t>        </a:t>
            </a:r>
            <a:r>
              <a:rPr lang="en-IN" b="1" dirty="0" err="1"/>
              <a:t>ur.username</a:t>
            </a:r>
            <a:r>
              <a:rPr lang="en-IN" b="1" dirty="0"/>
              <a:t>,</a:t>
            </a:r>
          </a:p>
          <a:p>
            <a:r>
              <a:rPr lang="en-IN" b="1" dirty="0"/>
              <a:t>        COUNT(</a:t>
            </a:r>
            <a:r>
              <a:rPr lang="en-IN" b="1" dirty="0" err="1"/>
              <a:t>lk.user_id</a:t>
            </a:r>
            <a:r>
              <a:rPr lang="en-IN" b="1" dirty="0"/>
              <a:t>) AS </a:t>
            </a:r>
            <a:r>
              <a:rPr lang="en-IN" b="1" dirty="0" err="1"/>
              <a:t>count_user</a:t>
            </a:r>
            <a:endParaRPr lang="en-IN" b="1" dirty="0"/>
          </a:p>
          <a:p>
            <a:r>
              <a:rPr lang="en-IN" b="1" dirty="0"/>
              <a:t>    FROM likes </a:t>
            </a:r>
            <a:r>
              <a:rPr lang="en-IN" b="1" dirty="0" err="1"/>
              <a:t>lk</a:t>
            </a:r>
            <a:endParaRPr lang="en-IN" b="1" dirty="0"/>
          </a:p>
          <a:p>
            <a:r>
              <a:rPr lang="en-IN" b="1" dirty="0"/>
              <a:t>    JOIN photos </a:t>
            </a:r>
            <a:r>
              <a:rPr lang="en-IN" b="1" dirty="0" err="1"/>
              <a:t>ph</a:t>
            </a:r>
            <a:r>
              <a:rPr lang="en-IN" b="1" dirty="0"/>
              <a:t> ON </a:t>
            </a:r>
            <a:r>
              <a:rPr lang="en-IN" b="1" dirty="0" err="1"/>
              <a:t>lk.photo_id</a:t>
            </a:r>
            <a:r>
              <a:rPr lang="en-IN" b="1" dirty="0"/>
              <a:t> = ph.id</a:t>
            </a:r>
          </a:p>
          <a:p>
            <a:r>
              <a:rPr lang="en-IN" b="1" dirty="0"/>
              <a:t>    JOIN users </a:t>
            </a:r>
            <a:r>
              <a:rPr lang="en-IN" b="1" dirty="0" err="1"/>
              <a:t>ur</a:t>
            </a:r>
            <a:r>
              <a:rPr lang="en-IN" b="1" dirty="0"/>
              <a:t> ON </a:t>
            </a:r>
            <a:r>
              <a:rPr lang="en-IN" b="1" dirty="0" err="1"/>
              <a:t>ph.user_id</a:t>
            </a:r>
            <a:r>
              <a:rPr lang="en-IN" b="1" dirty="0"/>
              <a:t> = ur.id</a:t>
            </a:r>
          </a:p>
          <a:p>
            <a:r>
              <a:rPr lang="en-IN" b="1" dirty="0"/>
              <a:t>    GROUP BY </a:t>
            </a:r>
            <a:r>
              <a:rPr lang="en-IN" b="1" dirty="0" err="1"/>
              <a:t>lk.photo_id</a:t>
            </a:r>
            <a:r>
              <a:rPr lang="en-IN" b="1" dirty="0"/>
              <a:t>, </a:t>
            </a:r>
            <a:r>
              <a:rPr lang="en-IN" b="1" dirty="0" err="1"/>
              <a:t>ur.username</a:t>
            </a:r>
            <a:endParaRPr lang="en-IN" b="1" dirty="0"/>
          </a:p>
          <a:p>
            <a:r>
              <a:rPr lang="en-IN" b="1" dirty="0"/>
              <a:t>) AS sub</a:t>
            </a:r>
          </a:p>
          <a:p>
            <a:r>
              <a:rPr lang="en-IN" b="1" dirty="0"/>
              <a:t>ORDER BY </a:t>
            </a:r>
            <a:r>
              <a:rPr lang="en-IN" b="1" dirty="0" err="1"/>
              <a:t>count_user</a:t>
            </a:r>
            <a:r>
              <a:rPr lang="en-IN" b="1" dirty="0"/>
              <a:t> DESC;</a:t>
            </a:r>
          </a:p>
        </p:txBody>
      </p:sp>
      <p:pic>
        <p:nvPicPr>
          <p:cNvPr id="6" name="Picture 5">
            <a:extLst>
              <a:ext uri="{FF2B5EF4-FFF2-40B4-BE49-F238E27FC236}">
                <a16:creationId xmlns:a16="http://schemas.microsoft.com/office/drawing/2014/main" id="{B98E703C-AE14-8646-C74A-A3EF04952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217" y="3386357"/>
            <a:ext cx="7200000" cy="3514286"/>
          </a:xfrm>
          <a:prstGeom prst="rect">
            <a:avLst/>
          </a:prstGeom>
        </p:spPr>
      </p:pic>
      <p:pic>
        <p:nvPicPr>
          <p:cNvPr id="8" name="Picture 7">
            <a:extLst>
              <a:ext uri="{FF2B5EF4-FFF2-40B4-BE49-F238E27FC236}">
                <a16:creationId xmlns:a16="http://schemas.microsoft.com/office/drawing/2014/main" id="{CFCFAD00-3C7C-811A-D4E3-A5A5CD588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0" y="8347200"/>
            <a:ext cx="3095238" cy="1714286"/>
          </a:xfrm>
          <a:prstGeom prst="rect">
            <a:avLst/>
          </a:prstGeom>
        </p:spPr>
      </p:pic>
      <p:pic>
        <p:nvPicPr>
          <p:cNvPr id="10" name="Picture 9">
            <a:extLst>
              <a:ext uri="{FF2B5EF4-FFF2-40B4-BE49-F238E27FC236}">
                <a16:creationId xmlns:a16="http://schemas.microsoft.com/office/drawing/2014/main" id="{B7295CE7-B095-8289-F345-FC78FD6937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83037" y="7063269"/>
            <a:ext cx="1208361" cy="1208361"/>
          </a:xfrm>
          <a:prstGeom prst="rect">
            <a:avLst/>
          </a:prstGeom>
        </p:spPr>
      </p:pic>
      <p:sp>
        <p:nvSpPr>
          <p:cNvPr id="11" name="TextBox 10">
            <a:extLst>
              <a:ext uri="{FF2B5EF4-FFF2-40B4-BE49-F238E27FC236}">
                <a16:creationId xmlns:a16="http://schemas.microsoft.com/office/drawing/2014/main" id="{E4461789-F7FE-D630-BC60-845CA8B9E749}"/>
              </a:ext>
            </a:extLst>
          </p:cNvPr>
          <p:cNvSpPr txBox="1"/>
          <p:nvPr/>
        </p:nvSpPr>
        <p:spPr>
          <a:xfrm>
            <a:off x="0" y="198300"/>
            <a:ext cx="18288000" cy="523220"/>
          </a:xfrm>
          <a:prstGeom prst="rect">
            <a:avLst/>
          </a:prstGeom>
          <a:noFill/>
        </p:spPr>
        <p:txBody>
          <a:bodyPr wrap="square" rtlCol="0">
            <a:spAutoFit/>
          </a:bodyPr>
          <a:lstStyle/>
          <a:p>
            <a:pPr algn="ctr"/>
            <a:r>
              <a:rPr lang="en-IN" sz="2800" b="1" i="0" dirty="0">
                <a:effectLst/>
                <a:latin typeface="Segoe UI" panose="020B0502040204020203" pitchFamily="34" charset="0"/>
                <a:cs typeface="Segoe UI" panose="020B0502040204020203" pitchFamily="34" charset="0"/>
              </a:rPr>
              <a:t>Contest Winner Declaration</a:t>
            </a:r>
            <a:endParaRPr lang="en-IN" sz="2800" dirty="0">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E13614F4-B452-747D-50D3-B4CA073E8D82}"/>
              </a:ext>
            </a:extLst>
          </p:cNvPr>
          <p:cNvSpPr>
            <a:spLocks noGrp="1"/>
          </p:cNvSpPr>
          <p:nvPr>
            <p:ph type="sldNum" sz="quarter" idx="12"/>
          </p:nvPr>
        </p:nvSpPr>
        <p:spPr/>
        <p:txBody>
          <a:bodyPr/>
          <a:lstStyle/>
          <a:p>
            <a:fld id="{B6F15528-21DE-4FAA-801E-634DDDAF4B2B}" type="slidenum">
              <a:rPr lang="en-IN" smtClean="0"/>
              <a:t>16</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55"/>
          <p:cNvSpPr txBox="1">
            <a:spLocks noGrp="1"/>
          </p:cNvSpPr>
          <p:nvPr>
            <p:ph type="title"/>
          </p:nvPr>
        </p:nvSpPr>
        <p:spPr>
          <a:xfrm>
            <a:off x="533400" y="1550132"/>
            <a:ext cx="16283232" cy="1143070"/>
          </a:xfrm>
          <a:prstGeom prst="rect">
            <a:avLst/>
          </a:prstGeom>
        </p:spPr>
        <p:txBody>
          <a:bodyPr vert="horz" wrap="square" lIns="0" tIns="12700" rIns="0" bIns="0" rtlCol="0">
            <a:spAutoFit/>
          </a:bodyPr>
          <a:lstStyle/>
          <a:p>
            <a:pPr marL="12700" marR="5080">
              <a:lnSpc>
                <a:spcPts val="4650"/>
              </a:lnSpc>
              <a:spcBef>
                <a:spcPts val="260"/>
              </a:spcBef>
            </a:pPr>
            <a:r>
              <a:rPr lang="en-US" sz="2600" b="0" i="0" dirty="0">
                <a:solidFill>
                  <a:schemeClr val="tx1"/>
                </a:solidFill>
                <a:effectLst/>
                <a:latin typeface="Segoe UI" panose="020B0502040204020203" pitchFamily="34" charset="0"/>
                <a:cs typeface="Segoe UI" panose="020B0502040204020203" pitchFamily="34" charset="0"/>
              </a:rPr>
              <a:t> A partner brand wants to know the most popular hashtags to use in their posts to reach the most people.</a:t>
            </a:r>
            <a:br>
              <a:rPr lang="en-US" sz="2600" dirty="0">
                <a:solidFill>
                  <a:schemeClr val="tx1"/>
                </a:solidFill>
                <a:latin typeface="Segoe UI" panose="020B0502040204020203" pitchFamily="34" charset="0"/>
                <a:cs typeface="Segoe UI" panose="020B0502040204020203" pitchFamily="34" charset="0"/>
              </a:rPr>
            </a:br>
            <a:r>
              <a:rPr lang="en-US" sz="2600" b="0" i="0" dirty="0">
                <a:solidFill>
                  <a:schemeClr val="tx1"/>
                </a:solidFill>
                <a:effectLst/>
                <a:latin typeface="Segoe UI" panose="020B0502040204020203" pitchFamily="34" charset="0"/>
                <a:cs typeface="Segoe UI" panose="020B0502040204020203" pitchFamily="34" charset="0"/>
              </a:rPr>
              <a:t> </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CEB25E9-BDAE-182D-3319-33E23B11169A}"/>
              </a:ext>
            </a:extLst>
          </p:cNvPr>
          <p:cNvSpPr txBox="1"/>
          <p:nvPr/>
        </p:nvSpPr>
        <p:spPr>
          <a:xfrm>
            <a:off x="489857" y="2333365"/>
            <a:ext cx="13335000" cy="461665"/>
          </a:xfrm>
          <a:prstGeom prst="rect">
            <a:avLst/>
          </a:prstGeom>
          <a:noFill/>
        </p:spPr>
        <p:txBody>
          <a:bodyPr wrap="square" rtlCol="0">
            <a:spAutoFit/>
          </a:bodyPr>
          <a:lstStyle/>
          <a:p>
            <a:r>
              <a:rPr lang="en-US" sz="2400" b="0" i="0" dirty="0">
                <a:effectLst/>
                <a:latin typeface="Segoe UI" panose="020B0502040204020203" pitchFamily="34" charset="0"/>
                <a:cs typeface="Segoe UI" panose="020B0502040204020203" pitchFamily="34" charset="0"/>
              </a:rPr>
              <a:t> Identify and suggest the top five most commonly used hashtags on the platform.</a:t>
            </a:r>
            <a:endParaRPr lang="en-IN" sz="24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269AA75-A9A3-FAD7-295E-EDF21D7A1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0419" y="8191500"/>
            <a:ext cx="2552381" cy="1495238"/>
          </a:xfrm>
          <a:prstGeom prst="rect">
            <a:avLst/>
          </a:prstGeom>
        </p:spPr>
      </p:pic>
      <p:pic>
        <p:nvPicPr>
          <p:cNvPr id="7" name="Picture 6">
            <a:extLst>
              <a:ext uri="{FF2B5EF4-FFF2-40B4-BE49-F238E27FC236}">
                <a16:creationId xmlns:a16="http://schemas.microsoft.com/office/drawing/2014/main" id="{8B3B5D3A-97AD-67C2-9E38-EB9EF649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133" y="3314174"/>
            <a:ext cx="4380952" cy="3085714"/>
          </a:xfrm>
          <a:prstGeom prst="rect">
            <a:avLst/>
          </a:prstGeom>
        </p:spPr>
      </p:pic>
      <p:pic>
        <p:nvPicPr>
          <p:cNvPr id="9" name="Picture 8">
            <a:extLst>
              <a:ext uri="{FF2B5EF4-FFF2-40B4-BE49-F238E27FC236}">
                <a16:creationId xmlns:a16="http://schemas.microsoft.com/office/drawing/2014/main" id="{07D4CC4F-F9F9-D67F-F535-E11B03DC08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20809" y="6603544"/>
            <a:ext cx="1371600" cy="1371600"/>
          </a:xfrm>
          <a:prstGeom prst="rect">
            <a:avLst/>
          </a:prstGeom>
        </p:spPr>
      </p:pic>
      <p:sp>
        <p:nvSpPr>
          <p:cNvPr id="10" name="TextBox 9">
            <a:extLst>
              <a:ext uri="{FF2B5EF4-FFF2-40B4-BE49-F238E27FC236}">
                <a16:creationId xmlns:a16="http://schemas.microsoft.com/office/drawing/2014/main" id="{E257C6C5-AFCB-616B-EBC7-4FACADFEC01E}"/>
              </a:ext>
            </a:extLst>
          </p:cNvPr>
          <p:cNvSpPr txBox="1"/>
          <p:nvPr/>
        </p:nvSpPr>
        <p:spPr>
          <a:xfrm>
            <a:off x="1447800" y="4533900"/>
            <a:ext cx="4648200" cy="3139321"/>
          </a:xfrm>
          <a:prstGeom prst="rect">
            <a:avLst/>
          </a:prstGeom>
          <a:noFill/>
        </p:spPr>
        <p:txBody>
          <a:bodyPr wrap="square" rtlCol="0">
            <a:spAutoFit/>
          </a:bodyPr>
          <a:lstStyle/>
          <a:p>
            <a:r>
              <a:rPr lang="en-IN" b="1" dirty="0"/>
              <a:t>SELECT </a:t>
            </a:r>
          </a:p>
          <a:p>
            <a:r>
              <a:rPr lang="en-IN" b="1" dirty="0"/>
              <a:t>    tg.id AS </a:t>
            </a:r>
            <a:r>
              <a:rPr lang="en-IN" b="1" dirty="0" err="1"/>
              <a:t>tag_id</a:t>
            </a:r>
            <a:r>
              <a:rPr lang="en-IN" b="1" dirty="0"/>
              <a:t>,</a:t>
            </a:r>
          </a:p>
          <a:p>
            <a:r>
              <a:rPr lang="en-IN" b="1" dirty="0"/>
              <a:t>    </a:t>
            </a:r>
            <a:r>
              <a:rPr lang="en-IN" b="1" dirty="0" err="1"/>
              <a:t>tg.tag_name</a:t>
            </a:r>
            <a:r>
              <a:rPr lang="en-IN" b="1" dirty="0"/>
              <a:t> AS </a:t>
            </a:r>
            <a:r>
              <a:rPr lang="en-IN" b="1" dirty="0" err="1"/>
              <a:t>tag_name</a:t>
            </a:r>
            <a:r>
              <a:rPr lang="en-IN" b="1" dirty="0"/>
              <a:t>,</a:t>
            </a:r>
          </a:p>
          <a:p>
            <a:r>
              <a:rPr lang="en-IN" b="1" dirty="0"/>
              <a:t>    COUNT(</a:t>
            </a:r>
            <a:r>
              <a:rPr lang="en-IN" b="1" dirty="0" err="1"/>
              <a:t>pht.photo_id</a:t>
            </a:r>
            <a:r>
              <a:rPr lang="en-IN" b="1" dirty="0"/>
              <a:t>) AS </a:t>
            </a:r>
            <a:r>
              <a:rPr lang="en-IN" b="1" dirty="0" err="1"/>
              <a:t>total_tag</a:t>
            </a:r>
            <a:endParaRPr lang="en-IN" b="1" dirty="0"/>
          </a:p>
          <a:p>
            <a:r>
              <a:rPr lang="en-IN" b="1" dirty="0"/>
              <a:t>FROM</a:t>
            </a:r>
          </a:p>
          <a:p>
            <a:r>
              <a:rPr lang="en-IN" b="1" dirty="0"/>
              <a:t>    tags </a:t>
            </a:r>
            <a:r>
              <a:rPr lang="en-IN" b="1" dirty="0" err="1"/>
              <a:t>tg</a:t>
            </a:r>
            <a:endParaRPr lang="en-IN" b="1" dirty="0"/>
          </a:p>
          <a:p>
            <a:r>
              <a:rPr lang="en-IN" b="1" dirty="0"/>
              <a:t>        JOIN</a:t>
            </a:r>
          </a:p>
          <a:p>
            <a:r>
              <a:rPr lang="en-IN" b="1" dirty="0"/>
              <a:t>    </a:t>
            </a:r>
            <a:r>
              <a:rPr lang="en-IN" b="1" dirty="0" err="1"/>
              <a:t>photo_tags</a:t>
            </a:r>
            <a:r>
              <a:rPr lang="en-IN" b="1" dirty="0"/>
              <a:t> </a:t>
            </a:r>
            <a:r>
              <a:rPr lang="en-IN" b="1" dirty="0" err="1"/>
              <a:t>pht</a:t>
            </a:r>
            <a:r>
              <a:rPr lang="en-IN" b="1" dirty="0"/>
              <a:t> ON tg.id = </a:t>
            </a:r>
            <a:r>
              <a:rPr lang="en-IN" b="1" dirty="0" err="1"/>
              <a:t>pht.tag_id</a:t>
            </a:r>
            <a:endParaRPr lang="en-IN" b="1" dirty="0"/>
          </a:p>
          <a:p>
            <a:r>
              <a:rPr lang="en-IN" b="1" dirty="0"/>
              <a:t>GROUP BY tg.id , </a:t>
            </a:r>
            <a:r>
              <a:rPr lang="en-IN" b="1" dirty="0" err="1"/>
              <a:t>tg.tag_name</a:t>
            </a:r>
            <a:endParaRPr lang="en-IN" b="1" dirty="0"/>
          </a:p>
          <a:p>
            <a:r>
              <a:rPr lang="en-IN" b="1" dirty="0"/>
              <a:t>ORDER BY </a:t>
            </a:r>
            <a:r>
              <a:rPr lang="en-IN" b="1" dirty="0" err="1"/>
              <a:t>total_tag</a:t>
            </a:r>
            <a:r>
              <a:rPr lang="en-IN" b="1" dirty="0"/>
              <a:t> DESC</a:t>
            </a:r>
          </a:p>
          <a:p>
            <a:r>
              <a:rPr lang="en-IN" b="1" dirty="0"/>
              <a:t>LIMIT 5;</a:t>
            </a:r>
          </a:p>
        </p:txBody>
      </p:sp>
      <p:sp>
        <p:nvSpPr>
          <p:cNvPr id="11" name="TextBox 10">
            <a:extLst>
              <a:ext uri="{FF2B5EF4-FFF2-40B4-BE49-F238E27FC236}">
                <a16:creationId xmlns:a16="http://schemas.microsoft.com/office/drawing/2014/main" id="{865BBE48-B4C1-E080-467B-57E4423D6206}"/>
              </a:ext>
            </a:extLst>
          </p:cNvPr>
          <p:cNvSpPr txBox="1"/>
          <p:nvPr/>
        </p:nvSpPr>
        <p:spPr>
          <a:xfrm>
            <a:off x="0" y="654871"/>
            <a:ext cx="18288000" cy="584775"/>
          </a:xfrm>
          <a:prstGeom prst="rect">
            <a:avLst/>
          </a:prstGeom>
          <a:noFill/>
        </p:spPr>
        <p:txBody>
          <a:bodyPr wrap="square" rtlCol="0">
            <a:spAutoFit/>
          </a:bodyPr>
          <a:lstStyle/>
          <a:p>
            <a:pPr algn="ctr"/>
            <a:r>
              <a:rPr lang="en-IN" sz="3200" b="1" i="0" dirty="0">
                <a:effectLst/>
                <a:latin typeface="Segoe UI" panose="020B0502040204020203" pitchFamily="34" charset="0"/>
                <a:cs typeface="Segoe UI" panose="020B0502040204020203" pitchFamily="34" charset="0"/>
              </a:rPr>
              <a:t>Hashtag Research</a:t>
            </a:r>
            <a:endParaRPr lang="en-IN" sz="3200" dirty="0">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FC691A8C-B7EC-8894-CD5F-7A68B9506DBA}"/>
              </a:ext>
            </a:extLst>
          </p:cNvPr>
          <p:cNvSpPr>
            <a:spLocks noGrp="1"/>
          </p:cNvSpPr>
          <p:nvPr>
            <p:ph type="sldNum" sz="quarter" idx="12"/>
          </p:nvPr>
        </p:nvSpPr>
        <p:spPr/>
        <p:txBody>
          <a:bodyPr/>
          <a:lstStyle/>
          <a:p>
            <a:fld id="{B6F15528-21DE-4FAA-801E-634DDDAF4B2B}" type="slidenum">
              <a:rPr lang="en-IN" smtClean="0"/>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882AB-D786-9D42-1F38-BF92CB7C2463}"/>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68833FE8-FEB3-5E41-8D26-B9E041574D8B}"/>
              </a:ext>
            </a:extLst>
          </p:cNvPr>
          <p:cNvSpPr txBox="1">
            <a:spLocks noGrp="1"/>
          </p:cNvSpPr>
          <p:nvPr>
            <p:ph type="title"/>
          </p:nvPr>
        </p:nvSpPr>
        <p:spPr>
          <a:xfrm>
            <a:off x="455386" y="984470"/>
            <a:ext cx="13110028" cy="550151"/>
          </a:xfrm>
          <a:prstGeom prst="rect">
            <a:avLst/>
          </a:prstGeom>
        </p:spPr>
        <p:txBody>
          <a:bodyPr vert="horz" wrap="square" lIns="0" tIns="12700" rIns="0" bIns="0" rtlCol="0">
            <a:spAutoFit/>
          </a:bodyPr>
          <a:lstStyle/>
          <a:p>
            <a:pPr marL="12700" marR="5080">
              <a:lnSpc>
                <a:spcPts val="4650"/>
              </a:lnSpc>
              <a:spcBef>
                <a:spcPts val="260"/>
              </a:spcBef>
            </a:pPr>
            <a:r>
              <a:rPr lang="en-US" sz="2600" b="0" i="0" dirty="0">
                <a:solidFill>
                  <a:schemeClr val="tx1"/>
                </a:solidFill>
                <a:effectLst/>
                <a:latin typeface="Segoe UI" panose="020B0502040204020203" pitchFamily="34" charset="0"/>
                <a:cs typeface="Segoe UI" panose="020B0502040204020203" pitchFamily="34" charset="0"/>
              </a:rPr>
              <a:t> The team wants to know the best day of the week to launch ads.</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D350F49-2709-DB55-CE8C-D4419F57BA11}"/>
              </a:ext>
            </a:extLst>
          </p:cNvPr>
          <p:cNvSpPr txBox="1"/>
          <p:nvPr/>
        </p:nvSpPr>
        <p:spPr>
          <a:xfrm>
            <a:off x="357414" y="1790700"/>
            <a:ext cx="9700986" cy="830997"/>
          </a:xfrm>
          <a:prstGeom prst="rect">
            <a:avLst/>
          </a:prstGeom>
          <a:noFill/>
        </p:spPr>
        <p:txBody>
          <a:bodyPr wrap="square" rtlCol="0">
            <a:spAutoFit/>
          </a:bodyPr>
          <a:lstStyle/>
          <a:p>
            <a:r>
              <a:rPr lang="en-US" sz="2400" b="0" i="0" dirty="0">
                <a:effectLst/>
                <a:latin typeface="Segoe UI" panose="020B0502040204020203" pitchFamily="34" charset="0"/>
                <a:cs typeface="Segoe UI" panose="020B0502040204020203" pitchFamily="34" charset="0"/>
              </a:rPr>
              <a:t>Determine the day of the week when most users register on Instagram. Provide insights on when to schedule an ad campaign.</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BE66F1AC-A323-0AEA-36E6-56B15BA3B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8924" y="6591300"/>
            <a:ext cx="1371600" cy="1371600"/>
          </a:xfrm>
          <a:prstGeom prst="rect">
            <a:avLst/>
          </a:prstGeom>
        </p:spPr>
      </p:pic>
      <p:pic>
        <p:nvPicPr>
          <p:cNvPr id="8" name="Picture 7">
            <a:extLst>
              <a:ext uri="{FF2B5EF4-FFF2-40B4-BE49-F238E27FC236}">
                <a16:creationId xmlns:a16="http://schemas.microsoft.com/office/drawing/2014/main" id="{C618A49B-9356-F70E-2B0F-CFCDE43C0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9252" y="3467100"/>
            <a:ext cx="3570943" cy="2723809"/>
          </a:xfrm>
          <a:prstGeom prst="rect">
            <a:avLst/>
          </a:prstGeom>
        </p:spPr>
      </p:pic>
      <p:pic>
        <p:nvPicPr>
          <p:cNvPr id="12" name="Picture 11">
            <a:extLst>
              <a:ext uri="{FF2B5EF4-FFF2-40B4-BE49-F238E27FC236}">
                <a16:creationId xmlns:a16="http://schemas.microsoft.com/office/drawing/2014/main" id="{8BDA6829-1BBA-37D2-2E14-17848E42A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200" y="8152831"/>
            <a:ext cx="5219048" cy="1838095"/>
          </a:xfrm>
          <a:prstGeom prst="rect">
            <a:avLst/>
          </a:prstGeom>
        </p:spPr>
      </p:pic>
      <p:sp>
        <p:nvSpPr>
          <p:cNvPr id="13" name="TextBox 12">
            <a:extLst>
              <a:ext uri="{FF2B5EF4-FFF2-40B4-BE49-F238E27FC236}">
                <a16:creationId xmlns:a16="http://schemas.microsoft.com/office/drawing/2014/main" id="{E139702F-12F6-CA35-AEEF-D4D83317CF9D}"/>
              </a:ext>
            </a:extLst>
          </p:cNvPr>
          <p:cNvSpPr txBox="1"/>
          <p:nvPr/>
        </p:nvSpPr>
        <p:spPr>
          <a:xfrm>
            <a:off x="1657676" y="4381500"/>
            <a:ext cx="4419600" cy="2585323"/>
          </a:xfrm>
          <a:prstGeom prst="rect">
            <a:avLst/>
          </a:prstGeom>
          <a:noFill/>
        </p:spPr>
        <p:txBody>
          <a:bodyPr wrap="square" rtlCol="0">
            <a:spAutoFit/>
          </a:bodyPr>
          <a:lstStyle/>
          <a:p>
            <a:r>
              <a:rPr lang="en-US" b="1" dirty="0"/>
              <a:t>SELECT </a:t>
            </a:r>
          </a:p>
          <a:p>
            <a:r>
              <a:rPr lang="en-US" b="1" dirty="0"/>
              <a:t>    DAYNAME(</a:t>
            </a:r>
            <a:r>
              <a:rPr lang="en-US" b="1" dirty="0" err="1"/>
              <a:t>created_at</a:t>
            </a:r>
            <a:r>
              <a:rPr lang="en-US" b="1" dirty="0"/>
              <a:t>) AS Day,</a:t>
            </a:r>
          </a:p>
          <a:p>
            <a:r>
              <a:rPr lang="en-US" b="1" dirty="0"/>
              <a:t>    COUNT(*) AS </a:t>
            </a:r>
            <a:r>
              <a:rPr lang="en-US" b="1" dirty="0" err="1"/>
              <a:t>user_count</a:t>
            </a:r>
            <a:r>
              <a:rPr lang="en-US" b="1" dirty="0"/>
              <a:t>,</a:t>
            </a:r>
          </a:p>
          <a:p>
            <a:r>
              <a:rPr lang="en-US" b="1" dirty="0"/>
              <a:t>    GROUP_CONCAT(id</a:t>
            </a:r>
          </a:p>
          <a:p>
            <a:r>
              <a:rPr lang="en-US" b="1" dirty="0"/>
              <a:t>        ORDER BY id) AS </a:t>
            </a:r>
            <a:r>
              <a:rPr lang="en-US" b="1" dirty="0" err="1"/>
              <a:t>user_ids</a:t>
            </a:r>
            <a:endParaRPr lang="en-US" b="1" dirty="0"/>
          </a:p>
          <a:p>
            <a:r>
              <a:rPr lang="en-US" b="1" dirty="0"/>
              <a:t>FROM</a:t>
            </a:r>
          </a:p>
          <a:p>
            <a:r>
              <a:rPr lang="en-US" b="1" dirty="0"/>
              <a:t>    users</a:t>
            </a:r>
          </a:p>
          <a:p>
            <a:r>
              <a:rPr lang="en-US" b="1" dirty="0"/>
              <a:t>GROUP BY DAYNAME(</a:t>
            </a:r>
            <a:r>
              <a:rPr lang="en-US" b="1" dirty="0" err="1"/>
              <a:t>created_at</a:t>
            </a:r>
            <a:r>
              <a:rPr lang="en-US" b="1" dirty="0"/>
              <a:t>)</a:t>
            </a:r>
          </a:p>
          <a:p>
            <a:r>
              <a:rPr lang="en-US" b="1" dirty="0"/>
              <a:t>ORDER BY </a:t>
            </a:r>
            <a:r>
              <a:rPr lang="en-US" b="1" dirty="0" err="1"/>
              <a:t>user_count</a:t>
            </a:r>
            <a:r>
              <a:rPr lang="en-US" b="1" dirty="0"/>
              <a:t> DESC;</a:t>
            </a:r>
            <a:endParaRPr lang="en-IN" b="1" dirty="0"/>
          </a:p>
        </p:txBody>
      </p:sp>
      <p:sp>
        <p:nvSpPr>
          <p:cNvPr id="14" name="TextBox 13">
            <a:extLst>
              <a:ext uri="{FF2B5EF4-FFF2-40B4-BE49-F238E27FC236}">
                <a16:creationId xmlns:a16="http://schemas.microsoft.com/office/drawing/2014/main" id="{1AD31A92-1255-7310-3C02-C11329F71213}"/>
              </a:ext>
            </a:extLst>
          </p:cNvPr>
          <p:cNvSpPr txBox="1"/>
          <p:nvPr/>
        </p:nvSpPr>
        <p:spPr>
          <a:xfrm>
            <a:off x="14514" y="231808"/>
            <a:ext cx="18288000" cy="584775"/>
          </a:xfrm>
          <a:prstGeom prst="rect">
            <a:avLst/>
          </a:prstGeom>
          <a:noFill/>
        </p:spPr>
        <p:txBody>
          <a:bodyPr wrap="square" rtlCol="0">
            <a:spAutoFit/>
          </a:bodyPr>
          <a:lstStyle/>
          <a:p>
            <a:pPr algn="ctr"/>
            <a:r>
              <a:rPr lang="en-IN" sz="3200" b="1" i="0" dirty="0">
                <a:effectLst/>
                <a:latin typeface="Manrope"/>
              </a:rPr>
              <a:t>Ad Campaign Launch</a:t>
            </a:r>
            <a:endParaRPr lang="en-IN" sz="3200" dirty="0"/>
          </a:p>
        </p:txBody>
      </p:sp>
      <p:sp>
        <p:nvSpPr>
          <p:cNvPr id="3" name="Slide Number Placeholder 2">
            <a:extLst>
              <a:ext uri="{FF2B5EF4-FFF2-40B4-BE49-F238E27FC236}">
                <a16:creationId xmlns:a16="http://schemas.microsoft.com/office/drawing/2014/main" id="{05A63601-B8E8-F85C-4DCB-0E06ABD44EE0}"/>
              </a:ext>
            </a:extLst>
          </p:cNvPr>
          <p:cNvSpPr>
            <a:spLocks noGrp="1"/>
          </p:cNvSpPr>
          <p:nvPr>
            <p:ph type="sldNum" sz="quarter" idx="12"/>
          </p:nvPr>
        </p:nvSpPr>
        <p:spPr/>
        <p:txBody>
          <a:bodyPr/>
          <a:lstStyle/>
          <a:p>
            <a:fld id="{B6F15528-21DE-4FAA-801E-634DDDAF4B2B}" type="slidenum">
              <a:rPr lang="en-IN" smtClean="0"/>
              <a:t>18</a:t>
            </a:fld>
            <a:endParaRPr lang="en-IN"/>
          </a:p>
        </p:txBody>
      </p:sp>
    </p:spTree>
    <p:extLst>
      <p:ext uri="{BB962C8B-B14F-4D97-AF65-F5344CB8AC3E}">
        <p14:creationId xmlns:p14="http://schemas.microsoft.com/office/powerpoint/2010/main" val="116645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6B57-5F02-CFE7-10BD-916F3E1AC523}"/>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371FFF2E-AC93-655F-0173-B50CD10A7408}"/>
              </a:ext>
            </a:extLst>
          </p:cNvPr>
          <p:cNvSpPr txBox="1">
            <a:spLocks noGrp="1"/>
          </p:cNvSpPr>
          <p:nvPr>
            <p:ph type="title"/>
          </p:nvPr>
        </p:nvSpPr>
        <p:spPr>
          <a:xfrm>
            <a:off x="6324600" y="4686300"/>
            <a:ext cx="6021614" cy="661848"/>
          </a:xfrm>
          <a:prstGeom prst="rect">
            <a:avLst/>
          </a:prstGeom>
        </p:spPr>
        <p:txBody>
          <a:bodyPr vert="horz" wrap="square" lIns="0" tIns="12700" rIns="0" bIns="0" rtlCol="0">
            <a:spAutoFit/>
          </a:bodyPr>
          <a:lstStyle/>
          <a:p>
            <a:pPr marL="12700" marR="5080">
              <a:lnSpc>
                <a:spcPts val="4650"/>
              </a:lnSpc>
              <a:spcBef>
                <a:spcPts val="260"/>
              </a:spcBef>
            </a:pPr>
            <a:r>
              <a:rPr lang="en-IN" sz="6000" b="1" i="0" dirty="0">
                <a:solidFill>
                  <a:schemeClr val="tx1"/>
                </a:solidFill>
                <a:effectLst/>
                <a:latin typeface="Manrope"/>
              </a:rPr>
              <a:t> Investor Metrics</a:t>
            </a:r>
            <a:endParaRPr lang="en-US" sz="6000" dirty="0">
              <a:solidFill>
                <a:schemeClr val="tx1"/>
              </a:solidFill>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1C5D4DA-922E-C268-2C93-6625858CE1E9}"/>
              </a:ext>
            </a:extLst>
          </p:cNvPr>
          <p:cNvSpPr>
            <a:spLocks noGrp="1"/>
          </p:cNvSpPr>
          <p:nvPr>
            <p:ph type="sldNum" sz="quarter" idx="12"/>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68943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E76B-5E88-4D3E-6A96-331FFBF5B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5DB4C-9AD1-0835-0022-DBD608DF3D6D}"/>
              </a:ext>
            </a:extLst>
          </p:cNvPr>
          <p:cNvSpPr>
            <a:spLocks noGrp="1"/>
          </p:cNvSpPr>
          <p:nvPr>
            <p:ph type="title"/>
          </p:nvPr>
        </p:nvSpPr>
        <p:spPr>
          <a:xfrm>
            <a:off x="0" y="266700"/>
            <a:ext cx="18288000" cy="2100795"/>
          </a:xfrm>
        </p:spPr>
        <p:txBody>
          <a:bodyPr/>
          <a:lstStyle/>
          <a:p>
            <a:pPr algn="ctr"/>
            <a:r>
              <a:rPr lang="en-IN" b="1" dirty="0">
                <a:latin typeface="Segoe UI" panose="020B0502040204020203" pitchFamily="34" charset="0"/>
                <a:cs typeface="Segoe UI" panose="020B0502040204020203" pitchFamily="34" charset="0"/>
              </a:rPr>
              <a:t>Data Analysis Portfolio</a:t>
            </a:r>
            <a:endParaRPr lang="en-IN"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DC43F67E-686A-7CAD-91B1-61ACCC564D2B}"/>
              </a:ext>
            </a:extLst>
          </p:cNvPr>
          <p:cNvSpPr txBox="1"/>
          <p:nvPr/>
        </p:nvSpPr>
        <p:spPr>
          <a:xfrm>
            <a:off x="0" y="1638300"/>
            <a:ext cx="18288000" cy="461665"/>
          </a:xfrm>
          <a:prstGeom prst="rect">
            <a:avLst/>
          </a:prstGeom>
          <a:noFill/>
        </p:spPr>
        <p:txBody>
          <a:bodyPr wrap="square" rtlCol="0">
            <a:spAutoFit/>
          </a:bodyPr>
          <a:lstStyle/>
          <a:p>
            <a:pPr algn="ctr"/>
            <a:r>
              <a:rPr lang="en-IN" sz="2400" b="1" dirty="0"/>
              <a:t>Mr. Rahul Vishwakarma</a:t>
            </a:r>
            <a:endParaRPr lang="en-IN" sz="2400" dirty="0"/>
          </a:p>
        </p:txBody>
      </p:sp>
      <p:pic>
        <p:nvPicPr>
          <p:cNvPr id="6" name="Content Placeholder 5">
            <a:hlinkClick r:id="rId2"/>
            <a:extLst>
              <a:ext uri="{FF2B5EF4-FFF2-40B4-BE49-F238E27FC236}">
                <a16:creationId xmlns:a16="http://schemas.microsoft.com/office/drawing/2014/main" id="{A76252AF-166C-D735-0AC9-70AD6530EC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1912" y="4363811"/>
            <a:ext cx="2661252" cy="2661252"/>
          </a:xfrm>
        </p:spPr>
      </p:pic>
      <p:pic>
        <p:nvPicPr>
          <p:cNvPr id="8" name="Picture 7">
            <a:extLst>
              <a:ext uri="{FF2B5EF4-FFF2-40B4-BE49-F238E27FC236}">
                <a16:creationId xmlns:a16="http://schemas.microsoft.com/office/drawing/2014/main" id="{EEEB4C27-AC9A-4DA7-2109-C4E60073D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8267" y="4339071"/>
            <a:ext cx="2664777" cy="2664777"/>
          </a:xfrm>
          <a:prstGeom prst="rect">
            <a:avLst/>
          </a:prstGeom>
        </p:spPr>
      </p:pic>
      <p:pic>
        <p:nvPicPr>
          <p:cNvPr id="10" name="Picture 9">
            <a:extLst>
              <a:ext uri="{FF2B5EF4-FFF2-40B4-BE49-F238E27FC236}">
                <a16:creationId xmlns:a16="http://schemas.microsoft.com/office/drawing/2014/main" id="{BAA7D7F5-F940-1B4B-167B-CFFF755C9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28148" y="4207886"/>
            <a:ext cx="2661252" cy="2661252"/>
          </a:xfrm>
          <a:prstGeom prst="rect">
            <a:avLst/>
          </a:prstGeom>
        </p:spPr>
      </p:pic>
      <p:pic>
        <p:nvPicPr>
          <p:cNvPr id="12" name="Picture 11">
            <a:hlinkClick r:id="rId6"/>
            <a:extLst>
              <a:ext uri="{FF2B5EF4-FFF2-40B4-BE49-F238E27FC236}">
                <a16:creationId xmlns:a16="http://schemas.microsoft.com/office/drawing/2014/main" id="{BFF60422-9B5D-1ACC-1C0B-1E38E8C92E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229100"/>
            <a:ext cx="2750009" cy="2750009"/>
          </a:xfrm>
          <a:prstGeom prst="rect">
            <a:avLst/>
          </a:prstGeom>
        </p:spPr>
      </p:pic>
      <p:sp>
        <p:nvSpPr>
          <p:cNvPr id="13" name="Slide Number Placeholder 12">
            <a:extLst>
              <a:ext uri="{FF2B5EF4-FFF2-40B4-BE49-F238E27FC236}">
                <a16:creationId xmlns:a16="http://schemas.microsoft.com/office/drawing/2014/main" id="{BEC90C18-6CE8-C5C6-4DFE-F00F8930FFD6}"/>
              </a:ext>
            </a:extLst>
          </p:cNvPr>
          <p:cNvSpPr>
            <a:spLocks noGrp="1"/>
          </p:cNvSpPr>
          <p:nvPr>
            <p:ph type="sldNum" sz="quarter" idx="12"/>
          </p:nvPr>
        </p:nvSpPr>
        <p:spPr>
          <a:xfrm>
            <a:off x="15530124" y="134723"/>
            <a:ext cx="1257299" cy="1151531"/>
          </a:xfrm>
        </p:spPr>
        <p:txBody>
          <a:bodyPr/>
          <a:lstStyle/>
          <a:p>
            <a:fld id="{B6F15528-21DE-4FAA-801E-634DDDAF4B2B}" type="slidenum">
              <a:rPr lang="en-IN" smtClean="0"/>
              <a:t>2</a:t>
            </a:fld>
            <a:endParaRPr lang="en-IN" dirty="0"/>
          </a:p>
        </p:txBody>
      </p:sp>
    </p:spTree>
    <p:extLst>
      <p:ext uri="{BB962C8B-B14F-4D97-AF65-F5344CB8AC3E}">
        <p14:creationId xmlns:p14="http://schemas.microsoft.com/office/powerpoint/2010/main" val="3967342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5D6E-5012-980C-6FBD-42818959AAF1}"/>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EE66BB6-0A75-E622-9E2A-47079426D760}"/>
              </a:ext>
            </a:extLst>
          </p:cNvPr>
          <p:cNvSpPr txBox="1">
            <a:spLocks noGrp="1"/>
          </p:cNvSpPr>
          <p:nvPr>
            <p:ph type="title"/>
          </p:nvPr>
        </p:nvSpPr>
        <p:spPr>
          <a:xfrm>
            <a:off x="280466" y="1573717"/>
            <a:ext cx="16002000" cy="540341"/>
          </a:xfrm>
          <a:prstGeom prst="rect">
            <a:avLst/>
          </a:prstGeom>
        </p:spPr>
        <p:txBody>
          <a:bodyPr vert="horz" wrap="square" lIns="0" tIns="12700" rIns="0" bIns="0" rtlCol="0">
            <a:spAutoFit/>
          </a:bodyPr>
          <a:lstStyle/>
          <a:p>
            <a:pPr marL="12700" marR="5080">
              <a:lnSpc>
                <a:spcPts val="4650"/>
              </a:lnSpc>
              <a:spcBef>
                <a:spcPts val="260"/>
              </a:spcBef>
            </a:pPr>
            <a:r>
              <a:rPr lang="en-US" sz="2600" b="0" i="0" dirty="0">
                <a:solidFill>
                  <a:schemeClr val="tx1"/>
                </a:solidFill>
                <a:effectLst/>
                <a:latin typeface="Segoe UI" panose="020B0502040204020203" pitchFamily="34" charset="0"/>
                <a:cs typeface="Segoe UI" panose="020B0502040204020203" pitchFamily="34" charset="0"/>
              </a:rPr>
              <a:t> Investors want to know if users are still active and posting on Instagram or if they are making fewer posts.</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F5EE8416-9FBB-3F39-55B0-ED93FEBE3AD1}"/>
              </a:ext>
            </a:extLst>
          </p:cNvPr>
          <p:cNvSpPr txBox="1"/>
          <p:nvPr/>
        </p:nvSpPr>
        <p:spPr>
          <a:xfrm>
            <a:off x="313123" y="2404867"/>
            <a:ext cx="13335000" cy="461665"/>
          </a:xfrm>
          <a:prstGeom prst="rect">
            <a:avLst/>
          </a:prstGeom>
          <a:noFill/>
        </p:spPr>
        <p:txBody>
          <a:bodyPr wrap="square" rtlCol="0">
            <a:spAutoFit/>
          </a:bodyPr>
          <a:lstStyle/>
          <a:p>
            <a:r>
              <a:rPr lang="en-US" sz="2400" b="0" i="0" dirty="0">
                <a:effectLst/>
                <a:latin typeface="Segoe UI" panose="020B0502040204020203" pitchFamily="34" charset="0"/>
                <a:cs typeface="Segoe UI" panose="020B0502040204020203" pitchFamily="34" charset="0"/>
              </a:rPr>
              <a:t>Calculate the average number of posts per user on Instagram. </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CB42998-7256-A0CF-7BB7-DC9C743441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0808" y="6667500"/>
            <a:ext cx="1371600" cy="1371600"/>
          </a:xfrm>
          <a:prstGeom prst="rect">
            <a:avLst/>
          </a:prstGeom>
        </p:spPr>
      </p:pic>
      <p:sp>
        <p:nvSpPr>
          <p:cNvPr id="13" name="TextBox 12">
            <a:extLst>
              <a:ext uri="{FF2B5EF4-FFF2-40B4-BE49-F238E27FC236}">
                <a16:creationId xmlns:a16="http://schemas.microsoft.com/office/drawing/2014/main" id="{EF7FCAE7-1A22-85D5-6565-393A1E529B8F}"/>
              </a:ext>
            </a:extLst>
          </p:cNvPr>
          <p:cNvSpPr txBox="1"/>
          <p:nvPr/>
        </p:nvSpPr>
        <p:spPr>
          <a:xfrm>
            <a:off x="609600" y="4080671"/>
            <a:ext cx="10210800" cy="2308324"/>
          </a:xfrm>
          <a:prstGeom prst="rect">
            <a:avLst/>
          </a:prstGeom>
          <a:noFill/>
        </p:spPr>
        <p:txBody>
          <a:bodyPr wrap="square" rtlCol="0">
            <a:spAutoFit/>
          </a:bodyPr>
          <a:lstStyle/>
          <a:p>
            <a:r>
              <a:rPr lang="en-US" b="1" dirty="0"/>
              <a:t>SELECT </a:t>
            </a:r>
          </a:p>
          <a:p>
            <a:r>
              <a:rPr lang="en-US" b="1" dirty="0"/>
              <a:t>    COUNT(ph.id) AS </a:t>
            </a:r>
            <a:r>
              <a:rPr lang="en-US" b="1" dirty="0" err="1"/>
              <a:t>total_photos</a:t>
            </a:r>
            <a:r>
              <a:rPr lang="en-US" b="1" dirty="0"/>
              <a:t>,</a:t>
            </a:r>
          </a:p>
          <a:p>
            <a:r>
              <a:rPr lang="en-US" b="1" dirty="0"/>
              <a:t>    COUNT(DISTINCT us.id) AS </a:t>
            </a:r>
            <a:r>
              <a:rPr lang="en-US" b="1" dirty="0" err="1"/>
              <a:t>total_users</a:t>
            </a:r>
            <a:r>
              <a:rPr lang="en-US" b="1" dirty="0"/>
              <a:t>,</a:t>
            </a:r>
          </a:p>
          <a:p>
            <a:r>
              <a:rPr lang="en-US" b="1" dirty="0"/>
              <a:t>    ROUND(COUNT(ph.id) / COUNT(DISTINCT us.id), 2) AS </a:t>
            </a:r>
            <a:r>
              <a:rPr lang="en-US" b="1" dirty="0" err="1"/>
              <a:t>avg_posts_per_user</a:t>
            </a:r>
            <a:endParaRPr lang="en-US" b="1" dirty="0"/>
          </a:p>
          <a:p>
            <a:r>
              <a:rPr lang="en-US" b="1" dirty="0"/>
              <a:t>FROM</a:t>
            </a:r>
          </a:p>
          <a:p>
            <a:r>
              <a:rPr lang="en-US" b="1" dirty="0"/>
              <a:t>    users us</a:t>
            </a:r>
          </a:p>
          <a:p>
            <a:r>
              <a:rPr lang="en-US" b="1" dirty="0"/>
              <a:t>        LEFT JOIN</a:t>
            </a:r>
          </a:p>
          <a:p>
            <a:r>
              <a:rPr lang="en-US" b="1" dirty="0"/>
              <a:t>    photos </a:t>
            </a:r>
            <a:r>
              <a:rPr lang="en-US" b="1" dirty="0" err="1"/>
              <a:t>ph</a:t>
            </a:r>
            <a:r>
              <a:rPr lang="en-US" b="1" dirty="0"/>
              <a:t> ON us.id = </a:t>
            </a:r>
            <a:r>
              <a:rPr lang="en-US" b="1" dirty="0" err="1"/>
              <a:t>ph.user_id</a:t>
            </a:r>
            <a:r>
              <a:rPr lang="en-US" b="1" dirty="0"/>
              <a:t>;</a:t>
            </a:r>
            <a:endParaRPr lang="en-IN" b="1" dirty="0"/>
          </a:p>
        </p:txBody>
      </p:sp>
      <p:pic>
        <p:nvPicPr>
          <p:cNvPr id="4" name="Picture 3">
            <a:extLst>
              <a:ext uri="{FF2B5EF4-FFF2-40B4-BE49-F238E27FC236}">
                <a16:creationId xmlns:a16="http://schemas.microsoft.com/office/drawing/2014/main" id="{3EBCE870-EA0C-9F2F-0876-5E1C21539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0" y="8203032"/>
            <a:ext cx="4419048" cy="1304762"/>
          </a:xfrm>
          <a:prstGeom prst="rect">
            <a:avLst/>
          </a:prstGeom>
        </p:spPr>
      </p:pic>
      <p:pic>
        <p:nvPicPr>
          <p:cNvPr id="6" name="Picture 5">
            <a:extLst>
              <a:ext uri="{FF2B5EF4-FFF2-40B4-BE49-F238E27FC236}">
                <a16:creationId xmlns:a16="http://schemas.microsoft.com/office/drawing/2014/main" id="{2F4DD6E4-7561-772F-F862-71E732359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8513" y="3427090"/>
            <a:ext cx="6876190" cy="2961905"/>
          </a:xfrm>
          <a:prstGeom prst="rect">
            <a:avLst/>
          </a:prstGeom>
        </p:spPr>
      </p:pic>
      <p:sp>
        <p:nvSpPr>
          <p:cNvPr id="7" name="TextBox 6">
            <a:extLst>
              <a:ext uri="{FF2B5EF4-FFF2-40B4-BE49-F238E27FC236}">
                <a16:creationId xmlns:a16="http://schemas.microsoft.com/office/drawing/2014/main" id="{51F4414E-F763-5534-A5A4-D6E8D4BE63BC}"/>
              </a:ext>
            </a:extLst>
          </p:cNvPr>
          <p:cNvSpPr txBox="1"/>
          <p:nvPr/>
        </p:nvSpPr>
        <p:spPr>
          <a:xfrm>
            <a:off x="0" y="571500"/>
            <a:ext cx="18288000" cy="584775"/>
          </a:xfrm>
          <a:prstGeom prst="rect">
            <a:avLst/>
          </a:prstGeom>
          <a:noFill/>
        </p:spPr>
        <p:txBody>
          <a:bodyPr wrap="square" rtlCol="0">
            <a:spAutoFit/>
          </a:bodyPr>
          <a:lstStyle/>
          <a:p>
            <a:pPr algn="ctr"/>
            <a:r>
              <a:rPr lang="en-IN" sz="3200" b="1" i="0" dirty="0">
                <a:effectLst/>
                <a:latin typeface="Manrope"/>
              </a:rPr>
              <a:t>User Engagement</a:t>
            </a:r>
            <a:endParaRPr lang="en-IN" sz="3200" dirty="0"/>
          </a:p>
        </p:txBody>
      </p:sp>
      <p:sp>
        <p:nvSpPr>
          <p:cNvPr id="3" name="Slide Number Placeholder 2">
            <a:extLst>
              <a:ext uri="{FF2B5EF4-FFF2-40B4-BE49-F238E27FC236}">
                <a16:creationId xmlns:a16="http://schemas.microsoft.com/office/drawing/2014/main" id="{DB171911-A772-59C9-0598-9FABA34D8434}"/>
              </a:ext>
            </a:extLst>
          </p:cNvPr>
          <p:cNvSpPr>
            <a:spLocks noGrp="1"/>
          </p:cNvSpPr>
          <p:nvPr>
            <p:ph type="sldNum" sz="quarter" idx="12"/>
          </p:nvPr>
        </p:nvSpPr>
        <p:spPr/>
        <p:txBody>
          <a:bodyPr/>
          <a:lstStyle/>
          <a:p>
            <a:fld id="{B6F15528-21DE-4FAA-801E-634DDDAF4B2B}" type="slidenum">
              <a:rPr lang="en-IN" smtClean="0"/>
              <a:t>20</a:t>
            </a:fld>
            <a:endParaRPr lang="en-IN"/>
          </a:p>
        </p:txBody>
      </p:sp>
    </p:spTree>
    <p:extLst>
      <p:ext uri="{BB962C8B-B14F-4D97-AF65-F5344CB8AC3E}">
        <p14:creationId xmlns:p14="http://schemas.microsoft.com/office/powerpoint/2010/main" val="38905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8584F-2799-5084-E127-5CCDA2631C2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2DB33CF-7D0F-C0AC-3B7D-62E3D81023E1}"/>
              </a:ext>
            </a:extLst>
          </p:cNvPr>
          <p:cNvSpPr txBox="1">
            <a:spLocks noGrp="1"/>
          </p:cNvSpPr>
          <p:nvPr>
            <p:ph type="title"/>
          </p:nvPr>
        </p:nvSpPr>
        <p:spPr>
          <a:xfrm>
            <a:off x="533400" y="826205"/>
            <a:ext cx="16002000" cy="550151"/>
          </a:xfrm>
          <a:prstGeom prst="rect">
            <a:avLst/>
          </a:prstGeom>
        </p:spPr>
        <p:txBody>
          <a:bodyPr vert="horz" wrap="square" lIns="0" tIns="12700" rIns="0" bIns="0" rtlCol="0">
            <a:spAutoFit/>
          </a:bodyPr>
          <a:lstStyle/>
          <a:p>
            <a:pPr marL="12700" marR="5080">
              <a:lnSpc>
                <a:spcPts val="4650"/>
              </a:lnSpc>
              <a:spcBef>
                <a:spcPts val="260"/>
              </a:spcBef>
            </a:pPr>
            <a:r>
              <a:rPr lang="en-US" sz="2600" b="0" i="0" dirty="0">
                <a:solidFill>
                  <a:schemeClr val="tx1"/>
                </a:solidFill>
                <a:effectLst/>
                <a:latin typeface="Segoe UI" panose="020B0502040204020203" pitchFamily="34" charset="0"/>
                <a:cs typeface="Segoe UI" panose="020B0502040204020203" pitchFamily="34" charset="0"/>
              </a:rPr>
              <a:t> Investors want to know if the platform is crowded with fake and dummy accounts.</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ED85C2B-3018-FE69-94EF-33FF5A3E3F9B}"/>
              </a:ext>
            </a:extLst>
          </p:cNvPr>
          <p:cNvSpPr txBox="1"/>
          <p:nvPr/>
        </p:nvSpPr>
        <p:spPr>
          <a:xfrm>
            <a:off x="598714" y="1561331"/>
            <a:ext cx="13335000" cy="461665"/>
          </a:xfrm>
          <a:prstGeom prst="rect">
            <a:avLst/>
          </a:prstGeom>
          <a:noFill/>
        </p:spPr>
        <p:txBody>
          <a:bodyPr wrap="square" rtlCol="0">
            <a:spAutoFit/>
          </a:bodyPr>
          <a:lstStyle/>
          <a:p>
            <a:r>
              <a:rPr lang="en-US" sz="2400" b="0" i="0" dirty="0">
                <a:effectLst/>
                <a:latin typeface="Segoe UI" panose="020B0502040204020203" pitchFamily="34" charset="0"/>
                <a:cs typeface="Segoe UI" panose="020B0502040204020203" pitchFamily="34" charset="0"/>
              </a:rPr>
              <a:t>Calculate the average number of posts per user on Instagram. </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1CD5BDB1-2988-39CC-77AA-90B3468BF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8368" y="6465134"/>
            <a:ext cx="460821" cy="460821"/>
          </a:xfrm>
          <a:prstGeom prst="rect">
            <a:avLst/>
          </a:prstGeom>
        </p:spPr>
      </p:pic>
      <p:sp>
        <p:nvSpPr>
          <p:cNvPr id="13" name="TextBox 12">
            <a:extLst>
              <a:ext uri="{FF2B5EF4-FFF2-40B4-BE49-F238E27FC236}">
                <a16:creationId xmlns:a16="http://schemas.microsoft.com/office/drawing/2014/main" id="{3CD2BD39-07FE-A77B-2C1A-F716AB94BE8D}"/>
              </a:ext>
            </a:extLst>
          </p:cNvPr>
          <p:cNvSpPr txBox="1"/>
          <p:nvPr/>
        </p:nvSpPr>
        <p:spPr>
          <a:xfrm>
            <a:off x="598714" y="3086100"/>
            <a:ext cx="10210800" cy="4801314"/>
          </a:xfrm>
          <a:prstGeom prst="rect">
            <a:avLst/>
          </a:prstGeom>
          <a:noFill/>
        </p:spPr>
        <p:txBody>
          <a:bodyPr wrap="square" rtlCol="0">
            <a:spAutoFit/>
          </a:bodyPr>
          <a:lstStyle/>
          <a:p>
            <a:r>
              <a:rPr lang="en-US" b="1" dirty="0"/>
              <a:t>WITH CTE AS (</a:t>
            </a:r>
          </a:p>
          <a:p>
            <a:r>
              <a:rPr lang="en-US" b="1" dirty="0"/>
              <a:t>  SELECT </a:t>
            </a:r>
          </a:p>
          <a:p>
            <a:r>
              <a:rPr lang="en-US" b="1" dirty="0"/>
              <a:t>    </a:t>
            </a:r>
            <a:r>
              <a:rPr lang="en-US" b="1" dirty="0" err="1"/>
              <a:t>user_id</a:t>
            </a:r>
            <a:r>
              <a:rPr lang="en-US" b="1" dirty="0"/>
              <a:t>,</a:t>
            </a:r>
          </a:p>
          <a:p>
            <a:r>
              <a:rPr lang="en-US" b="1" dirty="0"/>
              <a:t>    COUNT(</a:t>
            </a:r>
            <a:r>
              <a:rPr lang="en-US" b="1" dirty="0" err="1"/>
              <a:t>photo_id</a:t>
            </a:r>
            <a:r>
              <a:rPr lang="en-US" b="1" dirty="0"/>
              <a:t>) AS </a:t>
            </a:r>
            <a:r>
              <a:rPr lang="en-US" b="1" dirty="0" err="1"/>
              <a:t>photo_like</a:t>
            </a:r>
            <a:endParaRPr lang="en-US" b="1" dirty="0"/>
          </a:p>
          <a:p>
            <a:r>
              <a:rPr lang="en-US" b="1" dirty="0"/>
              <a:t>  FROM </a:t>
            </a:r>
          </a:p>
          <a:p>
            <a:r>
              <a:rPr lang="en-US" b="1" dirty="0"/>
              <a:t>    likes</a:t>
            </a:r>
          </a:p>
          <a:p>
            <a:r>
              <a:rPr lang="en-US" b="1" dirty="0"/>
              <a:t>  GROUP BY </a:t>
            </a:r>
          </a:p>
          <a:p>
            <a:r>
              <a:rPr lang="en-US" b="1" dirty="0"/>
              <a:t>    </a:t>
            </a:r>
            <a:r>
              <a:rPr lang="en-US" b="1" dirty="0" err="1"/>
              <a:t>user_id</a:t>
            </a:r>
            <a:endParaRPr lang="en-US" b="1" dirty="0"/>
          </a:p>
          <a:p>
            <a:r>
              <a:rPr lang="en-US" b="1" dirty="0"/>
              <a:t>    ORDER BY </a:t>
            </a:r>
            <a:r>
              <a:rPr lang="en-US" b="1" dirty="0" err="1"/>
              <a:t>photo_like</a:t>
            </a:r>
            <a:r>
              <a:rPr lang="en-US" b="1" dirty="0"/>
              <a:t> DESC</a:t>
            </a:r>
          </a:p>
          <a:p>
            <a:r>
              <a:rPr lang="en-US" b="1" dirty="0"/>
              <a:t>)</a:t>
            </a:r>
          </a:p>
          <a:p>
            <a:r>
              <a:rPr lang="en-US" b="1" dirty="0"/>
              <a:t>SELECT </a:t>
            </a:r>
          </a:p>
          <a:p>
            <a:r>
              <a:rPr lang="en-US" b="1" dirty="0"/>
              <a:t>  </a:t>
            </a:r>
            <a:r>
              <a:rPr lang="en-US" b="1" dirty="0" err="1"/>
              <a:t>user_id</a:t>
            </a:r>
            <a:endParaRPr lang="en-US" b="1" dirty="0"/>
          </a:p>
          <a:p>
            <a:r>
              <a:rPr lang="en-US" b="1" dirty="0"/>
              <a:t>FROM </a:t>
            </a:r>
          </a:p>
          <a:p>
            <a:r>
              <a:rPr lang="en-US" b="1" dirty="0"/>
              <a:t>  CTE</a:t>
            </a:r>
          </a:p>
          <a:p>
            <a:r>
              <a:rPr lang="en-US" b="1" dirty="0"/>
              <a:t>WHERE </a:t>
            </a:r>
          </a:p>
          <a:p>
            <a:r>
              <a:rPr lang="en-US" b="1" dirty="0"/>
              <a:t>  </a:t>
            </a:r>
            <a:r>
              <a:rPr lang="en-US" b="1" dirty="0" err="1"/>
              <a:t>photo_like</a:t>
            </a:r>
            <a:r>
              <a:rPr lang="en-US" b="1" dirty="0"/>
              <a:t> = (SELECT COUNT(*) FROM photos);</a:t>
            </a:r>
          </a:p>
          <a:p>
            <a:endParaRPr lang="en-US" b="1" dirty="0"/>
          </a:p>
        </p:txBody>
      </p:sp>
      <p:pic>
        <p:nvPicPr>
          <p:cNvPr id="5" name="Picture 4">
            <a:extLst>
              <a:ext uri="{FF2B5EF4-FFF2-40B4-BE49-F238E27FC236}">
                <a16:creationId xmlns:a16="http://schemas.microsoft.com/office/drawing/2014/main" id="{36F3BE13-4722-2065-FD37-08108486F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0684" y="7089849"/>
            <a:ext cx="3076190" cy="2952381"/>
          </a:xfrm>
          <a:prstGeom prst="rect">
            <a:avLst/>
          </a:prstGeom>
        </p:spPr>
      </p:pic>
      <p:pic>
        <p:nvPicPr>
          <p:cNvPr id="8" name="Picture 7">
            <a:extLst>
              <a:ext uri="{FF2B5EF4-FFF2-40B4-BE49-F238E27FC236}">
                <a16:creationId xmlns:a16="http://schemas.microsoft.com/office/drawing/2014/main" id="{D8262C38-E6F5-0338-7284-BF737A94C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1635" y="1758383"/>
            <a:ext cx="4914286" cy="4542857"/>
          </a:xfrm>
          <a:prstGeom prst="rect">
            <a:avLst/>
          </a:prstGeom>
        </p:spPr>
      </p:pic>
      <p:sp>
        <p:nvSpPr>
          <p:cNvPr id="10" name="TextBox 9">
            <a:extLst>
              <a:ext uri="{FF2B5EF4-FFF2-40B4-BE49-F238E27FC236}">
                <a16:creationId xmlns:a16="http://schemas.microsoft.com/office/drawing/2014/main" id="{58076CF8-9EA3-4678-4A7F-9D8FEC5C8BF7}"/>
              </a:ext>
            </a:extLst>
          </p:cNvPr>
          <p:cNvSpPr txBox="1"/>
          <p:nvPr/>
        </p:nvSpPr>
        <p:spPr>
          <a:xfrm>
            <a:off x="-25400" y="266600"/>
            <a:ext cx="18260374" cy="584775"/>
          </a:xfrm>
          <a:prstGeom prst="rect">
            <a:avLst/>
          </a:prstGeom>
          <a:noFill/>
        </p:spPr>
        <p:txBody>
          <a:bodyPr wrap="square" rtlCol="0">
            <a:spAutoFit/>
          </a:bodyPr>
          <a:lstStyle/>
          <a:p>
            <a:pPr algn="ctr"/>
            <a:r>
              <a:rPr lang="en-IN" sz="3200" b="1" i="0" dirty="0">
                <a:effectLst/>
                <a:latin typeface="Manrope"/>
              </a:rPr>
              <a:t>Bots &amp; Fake Accounts</a:t>
            </a:r>
            <a:endParaRPr lang="en-IN" sz="3200" dirty="0"/>
          </a:p>
        </p:txBody>
      </p:sp>
      <p:sp>
        <p:nvSpPr>
          <p:cNvPr id="3" name="Slide Number Placeholder 2">
            <a:extLst>
              <a:ext uri="{FF2B5EF4-FFF2-40B4-BE49-F238E27FC236}">
                <a16:creationId xmlns:a16="http://schemas.microsoft.com/office/drawing/2014/main" id="{B315C5C4-421A-95C1-AB6E-0E56CD5DF7CB}"/>
              </a:ext>
            </a:extLst>
          </p:cNvPr>
          <p:cNvSpPr>
            <a:spLocks noGrp="1"/>
          </p:cNvSpPr>
          <p:nvPr>
            <p:ph type="sldNum" sz="quarter" idx="12"/>
          </p:nvPr>
        </p:nvSpPr>
        <p:spPr/>
        <p:txBody>
          <a:bodyPr/>
          <a:lstStyle/>
          <a:p>
            <a:fld id="{B6F15528-21DE-4FAA-801E-634DDDAF4B2B}" type="slidenum">
              <a:rPr lang="en-IN" smtClean="0"/>
              <a:t>21</a:t>
            </a:fld>
            <a:endParaRPr lang="en-IN"/>
          </a:p>
        </p:txBody>
      </p:sp>
    </p:spTree>
    <p:extLst>
      <p:ext uri="{BB962C8B-B14F-4D97-AF65-F5344CB8AC3E}">
        <p14:creationId xmlns:p14="http://schemas.microsoft.com/office/powerpoint/2010/main" val="416753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59392-143C-0D5E-449E-633C6ED2D08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927106-45D4-39F4-0E96-509F8748FD35}"/>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9E273453-2D04-AFC0-71AD-A989CBFE0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215884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962400" y="3390900"/>
            <a:ext cx="11506200" cy="1956305"/>
          </a:xfrm>
          <a:prstGeom prst="rect">
            <a:avLst/>
          </a:prstGeom>
        </p:spPr>
        <p:txBody>
          <a:bodyPr vert="horz" wrap="square" lIns="0" tIns="17145" rIns="0" bIns="0" rtlCol="0">
            <a:spAutoFit/>
          </a:bodyPr>
          <a:lstStyle/>
          <a:p>
            <a:r>
              <a:rPr lang="en-US" b="1" dirty="0">
                <a:solidFill>
                  <a:schemeClr val="tx1"/>
                </a:solidFill>
              </a:rPr>
              <a:t>Operation Analytics and Investigating Metric Spike</a:t>
            </a: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spc="130" dirty="0">
                <a:solidFill>
                  <a:srgbClr val="F4F4F4"/>
                </a:solidFill>
                <a:latin typeface="Trebuchet MS"/>
                <a:cs typeface="Trebuchet MS"/>
              </a:rPr>
              <a:t>Presented</a:t>
            </a:r>
            <a:r>
              <a:rPr lang="en-IN" sz="1800" spc="-75" dirty="0">
                <a:solidFill>
                  <a:srgbClr val="F4F4F4"/>
                </a:solidFill>
                <a:latin typeface="Trebuchet MS"/>
                <a:cs typeface="Trebuchet MS"/>
              </a:rPr>
              <a:t> </a:t>
            </a:r>
            <a:r>
              <a:rPr lang="en-IN" sz="1800" spc="130" dirty="0">
                <a:solidFill>
                  <a:srgbClr val="F4F4F4"/>
                </a:solidFill>
                <a:latin typeface="Trebuchet MS"/>
                <a:cs typeface="Trebuchet MS"/>
              </a:rPr>
              <a:t>By : Rahul Vishwakarma</a:t>
            </a:r>
            <a:endParaRPr lang="en-IN" dirty="0"/>
          </a:p>
        </p:txBody>
      </p:sp>
    </p:spTree>
    <p:extLst>
      <p:ext uri="{BB962C8B-B14F-4D97-AF65-F5344CB8AC3E}">
        <p14:creationId xmlns:p14="http://schemas.microsoft.com/office/powerpoint/2010/main" val="774912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790700"/>
            <a:ext cx="16154400" cy="982320"/>
          </a:xfrm>
          <a:prstGeom prst="rect">
            <a:avLst/>
          </a:prstGeom>
        </p:spPr>
        <p:txBody>
          <a:bodyPr vert="horz" wrap="square" lIns="0" tIns="12700" rIns="0" bIns="0" rtlCol="0">
            <a:spAutoFit/>
          </a:bodyPr>
          <a:lstStyle/>
          <a:p>
            <a:pPr marL="12700">
              <a:lnSpc>
                <a:spcPct val="100000"/>
              </a:lnSpc>
              <a:spcBef>
                <a:spcPts val="100"/>
              </a:spcBef>
            </a:pPr>
            <a:r>
              <a:rPr lang="en-IN" b="1" dirty="0"/>
              <a:t>Description</a:t>
            </a:r>
            <a:endParaRPr sz="5400" b="1" dirty="0">
              <a:solidFill>
                <a:schemeClr val="tx1"/>
              </a:solidFill>
              <a:latin typeface="Segoe UI" panose="020B0502040204020203" pitchFamily="34" charset="0"/>
              <a:cs typeface="Segoe UI" panose="020B0502040204020203" pitchFamily="34" charset="0"/>
            </a:endParaRPr>
          </a:p>
        </p:txBody>
      </p:sp>
      <p:sp>
        <p:nvSpPr>
          <p:cNvPr id="3" name="object 3"/>
          <p:cNvSpPr txBox="1"/>
          <p:nvPr/>
        </p:nvSpPr>
        <p:spPr>
          <a:xfrm>
            <a:off x="2365264" y="3238500"/>
            <a:ext cx="15389335" cy="3390544"/>
          </a:xfrm>
          <a:prstGeom prst="rect">
            <a:avLst/>
          </a:prstGeom>
        </p:spPr>
        <p:txBody>
          <a:bodyPr vert="horz" wrap="square" lIns="0" tIns="12700" rIns="0" bIns="0" rtlCol="0">
            <a:spAutoFit/>
          </a:bodyPr>
          <a:lstStyle/>
          <a:p>
            <a:pPr marL="355600" marR="1408430" indent="-342900">
              <a:lnSpc>
                <a:spcPct val="110400"/>
              </a:lnSpc>
              <a:spcBef>
                <a:spcPts val="100"/>
              </a:spcBef>
              <a:buFont typeface="Arial" panose="020B0604020202020204" pitchFamily="34" charset="0"/>
              <a:buChar char="•"/>
            </a:pPr>
            <a:r>
              <a:rPr lang="en-US" sz="2500" dirty="0">
                <a:latin typeface="Segoe UI" panose="020B0502040204020203" pitchFamily="34" charset="0"/>
                <a:cs typeface="Segoe UI" panose="020B0502040204020203" pitchFamily="34" charset="0"/>
              </a:rPr>
              <a:t>Operational Analytics is a crucial process that involves analyzing a company's end-to-end operations. This analysis helps identify areas for improvement within the company. As a Data Analyst, My work closely with various teams, such as operations, support, and marketing, helping them derive valuable insights from the data they collect.</a:t>
            </a:r>
          </a:p>
          <a:p>
            <a:pPr marL="355600" marR="1408430" indent="-342900">
              <a:lnSpc>
                <a:spcPct val="110400"/>
              </a:lnSpc>
              <a:spcBef>
                <a:spcPts val="100"/>
              </a:spcBef>
              <a:buFont typeface="Arial" panose="020B0604020202020204" pitchFamily="34" charset="0"/>
              <a:buChar char="•"/>
            </a:pPr>
            <a:endParaRPr lang="en-US" sz="2500" dirty="0">
              <a:latin typeface="Segoe UI" panose="020B0502040204020203" pitchFamily="34" charset="0"/>
              <a:cs typeface="Segoe UI" panose="020B0502040204020203" pitchFamily="34" charset="0"/>
            </a:endParaRPr>
          </a:p>
          <a:p>
            <a:pPr marL="355600" marR="1408430" indent="-342900">
              <a:lnSpc>
                <a:spcPct val="110400"/>
              </a:lnSpc>
              <a:spcBef>
                <a:spcPts val="100"/>
              </a:spcBef>
              <a:buFont typeface="Arial" panose="020B0604020202020204" pitchFamily="34" charset="0"/>
              <a:buChar char="•"/>
            </a:pPr>
            <a:r>
              <a:rPr lang="en-US" sz="2500" dirty="0">
                <a:latin typeface="Segoe UI" panose="020B0502040204020203" pitchFamily="34" charset="0"/>
                <a:cs typeface="Segoe UI" panose="020B0502040204020203" pitchFamily="34" charset="0"/>
              </a:rPr>
              <a:t>One of the key aspects of Operational Analytics is investigating metric spikes. This involves understanding and explaining sudden changes in key metrics, such as a dip in daily user engagement or a drop in sales. </a:t>
            </a:r>
            <a:endParaRPr sz="2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1727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6324600" y="4686300"/>
            <a:ext cx="8077200" cy="671722"/>
          </a:xfrm>
          <a:prstGeom prst="rect">
            <a:avLst/>
          </a:prstGeom>
        </p:spPr>
        <p:txBody>
          <a:bodyPr vert="horz" wrap="square" lIns="0" tIns="12700" rIns="0" bIns="0" rtlCol="0">
            <a:spAutoFit/>
          </a:bodyPr>
          <a:lstStyle/>
          <a:p>
            <a:pPr marL="12700" marR="5080">
              <a:lnSpc>
                <a:spcPts val="4650"/>
              </a:lnSpc>
              <a:spcBef>
                <a:spcPts val="260"/>
              </a:spcBef>
            </a:pPr>
            <a:r>
              <a:rPr lang="en-IN" b="1" dirty="0"/>
              <a:t>Job Data Analysis</a:t>
            </a:r>
            <a:endParaRPr lang="en-US" sz="6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2222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533400" y="922051"/>
            <a:ext cx="17655810" cy="382156"/>
          </a:xfrm>
          <a:prstGeom prst="rect">
            <a:avLst/>
          </a:prstGeom>
        </p:spPr>
        <p:txBody>
          <a:bodyPr vert="horz" wrap="square" lIns="0" tIns="12700" rIns="0" bIns="0" rtlCol="0">
            <a:spAutoFit/>
          </a:bodyPr>
          <a:lstStyle/>
          <a:p>
            <a:pPr marL="12700">
              <a:spcBef>
                <a:spcPts val="100"/>
              </a:spcBef>
            </a:pPr>
            <a:r>
              <a:rPr lang="en-US" sz="2400" dirty="0">
                <a:latin typeface="Segoe UI" panose="020B0502040204020203" pitchFamily="34" charset="0"/>
                <a:cs typeface="Segoe UI" panose="020B0502040204020203" pitchFamily="34" charset="0"/>
              </a:rPr>
              <a:t> Calculate the number of jobs reviewed per hour for each day in November 2020.</a:t>
            </a:r>
            <a:endParaRPr sz="24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076E885-2A55-9168-1594-F7DC1C9AD2F6}"/>
              </a:ext>
            </a:extLst>
          </p:cNvPr>
          <p:cNvSpPr txBox="1"/>
          <p:nvPr/>
        </p:nvSpPr>
        <p:spPr>
          <a:xfrm>
            <a:off x="0" y="160836"/>
            <a:ext cx="18288000" cy="954107"/>
          </a:xfrm>
          <a:prstGeom prst="rect">
            <a:avLst/>
          </a:prstGeom>
          <a:noFill/>
        </p:spPr>
        <p:txBody>
          <a:bodyPr wrap="square" rtlCol="0">
            <a:spAutoFit/>
          </a:bodyPr>
          <a:lstStyle/>
          <a:p>
            <a:pPr algn="ctr"/>
            <a:r>
              <a:rPr lang="en-IN" sz="2800" b="1" dirty="0"/>
              <a:t>Jobs Reviewed Over Time</a:t>
            </a:r>
            <a:br>
              <a:rPr lang="en-IN" sz="2800" dirty="0"/>
            </a:br>
            <a:endParaRPr lang="en-IN" sz="28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D9B38954-EAA2-A3C5-7CAA-8696A0B10B2E}"/>
              </a:ext>
            </a:extLst>
          </p:cNvPr>
          <p:cNvSpPr txBox="1"/>
          <p:nvPr/>
        </p:nvSpPr>
        <p:spPr>
          <a:xfrm>
            <a:off x="533400" y="2347080"/>
            <a:ext cx="7467600" cy="2585323"/>
          </a:xfrm>
          <a:prstGeom prst="rect">
            <a:avLst/>
          </a:prstGeom>
          <a:noFill/>
        </p:spPr>
        <p:txBody>
          <a:bodyPr wrap="square" rtlCol="0">
            <a:spAutoFit/>
          </a:bodyPr>
          <a:lstStyle/>
          <a:p>
            <a:r>
              <a:rPr lang="en-US" b="1" dirty="0"/>
              <a:t>SELECT     </a:t>
            </a:r>
          </a:p>
          <a:p>
            <a:r>
              <a:rPr lang="en-US" b="1" dirty="0"/>
              <a:t>DATE_FORMAT(ds, '%Y-%m-%d %H:00:00') AS </a:t>
            </a:r>
            <a:r>
              <a:rPr lang="en-US" b="1" dirty="0" err="1"/>
              <a:t>job_review_hour</a:t>
            </a:r>
            <a:r>
              <a:rPr lang="en-US" b="1" dirty="0"/>
              <a:t>,    DATE(ds) AS </a:t>
            </a:r>
            <a:r>
              <a:rPr lang="en-US" b="1" dirty="0" err="1"/>
              <a:t>job_review_date</a:t>
            </a:r>
            <a:r>
              <a:rPr lang="en-US" b="1" dirty="0"/>
              <a:t>,   </a:t>
            </a:r>
          </a:p>
          <a:p>
            <a:r>
              <a:rPr lang="en-US" b="1" dirty="0"/>
              <a:t> COUNT(*) AS </a:t>
            </a:r>
            <a:r>
              <a:rPr lang="en-US" b="1" dirty="0" err="1"/>
              <a:t>number_jobs_reviewed</a:t>
            </a:r>
            <a:endParaRPr lang="en-US" b="1" dirty="0"/>
          </a:p>
          <a:p>
            <a:r>
              <a:rPr lang="en-US" b="1" dirty="0"/>
              <a:t>FROM    </a:t>
            </a:r>
            <a:r>
              <a:rPr lang="en-US" b="1" dirty="0" err="1"/>
              <a:t>job_data</a:t>
            </a:r>
            <a:endParaRPr lang="en-US" b="1" dirty="0"/>
          </a:p>
          <a:p>
            <a:r>
              <a:rPr lang="en-US" b="1" dirty="0"/>
              <a:t>WHERE    DATE_FORMAT(ds, '%Y-%m') = '2020-11’</a:t>
            </a:r>
          </a:p>
          <a:p>
            <a:endParaRPr lang="en-US" b="1" dirty="0"/>
          </a:p>
          <a:p>
            <a:r>
              <a:rPr lang="en-US" b="1" dirty="0"/>
              <a:t>GROUP BY    </a:t>
            </a:r>
            <a:r>
              <a:rPr lang="en-US" b="1" dirty="0" err="1"/>
              <a:t>job_review_hour</a:t>
            </a:r>
            <a:r>
              <a:rPr lang="en-US" b="1" dirty="0"/>
              <a:t>,    </a:t>
            </a:r>
            <a:r>
              <a:rPr lang="en-US" b="1" dirty="0" err="1"/>
              <a:t>job_review_date</a:t>
            </a:r>
            <a:endParaRPr lang="en-US" b="1" dirty="0"/>
          </a:p>
          <a:p>
            <a:r>
              <a:rPr lang="en-US" b="1" dirty="0"/>
              <a:t>ORDER BY    </a:t>
            </a:r>
            <a:r>
              <a:rPr lang="en-US" b="1" dirty="0" err="1"/>
              <a:t>job_review_date</a:t>
            </a:r>
            <a:r>
              <a:rPr lang="en-US" b="1" dirty="0"/>
              <a:t>,    </a:t>
            </a:r>
            <a:r>
              <a:rPr lang="en-US" b="1" dirty="0" err="1"/>
              <a:t>job_review_hour</a:t>
            </a:r>
            <a:r>
              <a:rPr lang="en-US" b="1" dirty="0"/>
              <a:t>;</a:t>
            </a:r>
            <a:endParaRPr lang="en-IN" b="1" dirty="0"/>
          </a:p>
        </p:txBody>
      </p:sp>
      <p:pic>
        <p:nvPicPr>
          <p:cNvPr id="5" name="Picture 4">
            <a:extLst>
              <a:ext uri="{FF2B5EF4-FFF2-40B4-BE49-F238E27FC236}">
                <a16:creationId xmlns:a16="http://schemas.microsoft.com/office/drawing/2014/main" id="{C6D3DE0C-9545-C124-8583-BA5FD0ED5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187" y="6591300"/>
            <a:ext cx="3718882" cy="1577477"/>
          </a:xfrm>
          <a:prstGeom prst="rect">
            <a:avLst/>
          </a:prstGeom>
        </p:spPr>
      </p:pic>
      <p:pic>
        <p:nvPicPr>
          <p:cNvPr id="9" name="Picture 8">
            <a:extLst>
              <a:ext uri="{FF2B5EF4-FFF2-40B4-BE49-F238E27FC236}">
                <a16:creationId xmlns:a16="http://schemas.microsoft.com/office/drawing/2014/main" id="{BFF6E691-5E2F-9F26-EDF9-2880C1A8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0" y="1876158"/>
            <a:ext cx="5037257" cy="3025402"/>
          </a:xfrm>
          <a:prstGeom prst="rect">
            <a:avLst/>
          </a:prstGeom>
        </p:spPr>
      </p:pic>
      <p:pic>
        <p:nvPicPr>
          <p:cNvPr id="16" name="Picture 15">
            <a:extLst>
              <a:ext uri="{FF2B5EF4-FFF2-40B4-BE49-F238E27FC236}">
                <a16:creationId xmlns:a16="http://schemas.microsoft.com/office/drawing/2014/main" id="{F4F4FF2C-AB55-09B3-C1E3-314D620835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62575" y="5350970"/>
            <a:ext cx="934105" cy="934105"/>
          </a:xfrm>
          <a:prstGeom prst="rect">
            <a:avLst/>
          </a:prstGeom>
        </p:spPr>
      </p:pic>
      <p:sp>
        <p:nvSpPr>
          <p:cNvPr id="4" name="TextBox 3">
            <a:extLst>
              <a:ext uri="{FF2B5EF4-FFF2-40B4-BE49-F238E27FC236}">
                <a16:creationId xmlns:a16="http://schemas.microsoft.com/office/drawing/2014/main" id="{FB7E144B-7069-9E85-05E1-A8DC5A422572}"/>
              </a:ext>
            </a:extLst>
          </p:cNvPr>
          <p:cNvSpPr txBox="1"/>
          <p:nvPr/>
        </p:nvSpPr>
        <p:spPr>
          <a:xfrm>
            <a:off x="762000" y="6591300"/>
            <a:ext cx="10515600" cy="1938992"/>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Jobs were reviewed steadily hour by hour each day in November 2020, showing a consistent workflow without major spikes. This suggests balanced staffing or well-paced review scheduling, allowing for efficient allocation of resources and minimizing bottlenecks in daily operations. Patterns can inform future process improvements.</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45015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AFEE-2EC0-EEAE-6076-5E7BB1AE50C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663C41D-0583-D431-E548-33138E0C9BA3}"/>
              </a:ext>
            </a:extLst>
          </p:cNvPr>
          <p:cNvSpPr txBox="1">
            <a:spLocks noGrp="1"/>
          </p:cNvSpPr>
          <p:nvPr>
            <p:ph type="title"/>
          </p:nvPr>
        </p:nvSpPr>
        <p:spPr>
          <a:xfrm>
            <a:off x="533400" y="922051"/>
            <a:ext cx="17655810" cy="412934"/>
          </a:xfrm>
          <a:prstGeom prst="rect">
            <a:avLst/>
          </a:prstGeom>
        </p:spPr>
        <p:txBody>
          <a:bodyPr vert="horz" wrap="square" lIns="0" tIns="12700" rIns="0" bIns="0" rtlCol="0">
            <a:spAutoFit/>
          </a:bodyPr>
          <a:lstStyle/>
          <a:p>
            <a:pPr marL="12700">
              <a:spcBef>
                <a:spcPts val="100"/>
              </a:spcBef>
            </a:pPr>
            <a:r>
              <a:rPr lang="en-US" sz="2600" dirty="0">
                <a:latin typeface="Segoe UI" panose="020B0502040204020203" pitchFamily="34" charset="0"/>
                <a:cs typeface="Segoe UI" panose="020B0502040204020203" pitchFamily="34" charset="0"/>
              </a:rPr>
              <a:t> Calculate the 7-day rolling average of throughput (number of events per second).</a:t>
            </a:r>
            <a:endParaRPr sz="2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59239349-B744-A6B4-870E-526B47C7CEAE}"/>
              </a:ext>
            </a:extLst>
          </p:cNvPr>
          <p:cNvSpPr txBox="1"/>
          <p:nvPr/>
        </p:nvSpPr>
        <p:spPr>
          <a:xfrm>
            <a:off x="0" y="160836"/>
            <a:ext cx="18288000" cy="892552"/>
          </a:xfrm>
          <a:prstGeom prst="rect">
            <a:avLst/>
          </a:prstGeom>
          <a:noFill/>
        </p:spPr>
        <p:txBody>
          <a:bodyPr wrap="square" rtlCol="0">
            <a:spAutoFit/>
          </a:bodyPr>
          <a:lstStyle/>
          <a:p>
            <a:pPr algn="ctr"/>
            <a:r>
              <a:rPr lang="en-IN" sz="2600" b="1" dirty="0">
                <a:latin typeface="Segoe UI" panose="020B0502040204020203" pitchFamily="34" charset="0"/>
                <a:cs typeface="Segoe UI" panose="020B0502040204020203" pitchFamily="34" charset="0"/>
              </a:rPr>
              <a:t>Throughput Analysis</a:t>
            </a:r>
            <a:br>
              <a:rPr lang="en-IN" sz="2600" dirty="0">
                <a:latin typeface="Segoe UI" panose="020B0502040204020203" pitchFamily="34" charset="0"/>
                <a:cs typeface="Segoe UI" panose="020B0502040204020203" pitchFamily="34" charset="0"/>
              </a:rPr>
            </a:br>
            <a:endParaRPr lang="en-IN" sz="26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542392F9-4812-3AEF-A89C-EF3725B79213}"/>
              </a:ext>
            </a:extLst>
          </p:cNvPr>
          <p:cNvSpPr txBox="1"/>
          <p:nvPr/>
        </p:nvSpPr>
        <p:spPr>
          <a:xfrm>
            <a:off x="685800" y="4592378"/>
            <a:ext cx="8610600" cy="1754326"/>
          </a:xfrm>
          <a:prstGeom prst="rect">
            <a:avLst/>
          </a:prstGeom>
          <a:noFill/>
        </p:spPr>
        <p:txBody>
          <a:bodyPr wrap="square" rtlCol="0">
            <a:spAutoFit/>
          </a:bodyPr>
          <a:lstStyle/>
          <a:p>
            <a:r>
              <a:rPr lang="en-US" sz="1200" b="1" dirty="0"/>
              <a:t>WITH DAILY_METRIC AS </a:t>
            </a:r>
          </a:p>
          <a:p>
            <a:r>
              <a:rPr lang="en-US" sz="1200" b="1" dirty="0"/>
              <a:t>(    SELECT        ds,        COUNT(</a:t>
            </a:r>
            <a:r>
              <a:rPr lang="en-US" sz="1200" b="1" dirty="0" err="1"/>
              <a:t>job_id</a:t>
            </a:r>
            <a:r>
              <a:rPr lang="en-US" sz="1200" b="1" dirty="0"/>
              <a:t>) AS  </a:t>
            </a:r>
            <a:r>
              <a:rPr lang="en-US" sz="1200" b="1" dirty="0" err="1"/>
              <a:t>job_review</a:t>
            </a:r>
            <a:r>
              <a:rPr lang="en-US" sz="1200" b="1" dirty="0"/>
              <a:t>   </a:t>
            </a:r>
          </a:p>
          <a:p>
            <a:r>
              <a:rPr lang="en-US" sz="1200" b="1" dirty="0"/>
              <a:t> FROM        </a:t>
            </a:r>
            <a:r>
              <a:rPr lang="en-US" sz="1200" b="1" dirty="0" err="1"/>
              <a:t>job_data</a:t>
            </a:r>
            <a:r>
              <a:rPr lang="en-US" sz="1200" b="1" dirty="0"/>
              <a:t>    </a:t>
            </a:r>
          </a:p>
          <a:p>
            <a:r>
              <a:rPr lang="en-US" sz="1200" b="1" dirty="0"/>
              <a:t>GROUP BY        ds)</a:t>
            </a:r>
          </a:p>
          <a:p>
            <a:endParaRPr lang="en-US" sz="1200" b="1" dirty="0"/>
          </a:p>
          <a:p>
            <a:r>
              <a:rPr lang="en-US" sz="1200" b="1" dirty="0"/>
              <a:t>SELECT    ds,    </a:t>
            </a:r>
            <a:r>
              <a:rPr lang="en-US" sz="1200" b="1" dirty="0" err="1"/>
              <a:t>job_review</a:t>
            </a:r>
            <a:r>
              <a:rPr lang="en-US" sz="1200" b="1" dirty="0"/>
              <a:t>,    AVG(</a:t>
            </a:r>
            <a:r>
              <a:rPr lang="en-US" sz="1200" b="1" dirty="0" err="1"/>
              <a:t>job_review</a:t>
            </a:r>
            <a:r>
              <a:rPr lang="en-US" sz="1200" b="1" dirty="0"/>
              <a:t>) </a:t>
            </a:r>
          </a:p>
          <a:p>
            <a:r>
              <a:rPr lang="en-US" sz="1200" b="1" dirty="0"/>
              <a:t>OVER (        ORDER BY ds         ROWS BETWEEN 6 PRECEDING AND CURRENT ROW    ) AS throughput</a:t>
            </a:r>
          </a:p>
          <a:p>
            <a:r>
              <a:rPr lang="en-US" sz="1200" b="1" dirty="0"/>
              <a:t>FROM    DAILY_METRIC</a:t>
            </a:r>
          </a:p>
          <a:p>
            <a:r>
              <a:rPr lang="en-US" sz="1200" b="1" dirty="0"/>
              <a:t>ORDER BY    throughput DESC;</a:t>
            </a:r>
            <a:endParaRPr lang="en-IN" sz="1200" b="1" dirty="0"/>
          </a:p>
        </p:txBody>
      </p:sp>
      <p:pic>
        <p:nvPicPr>
          <p:cNvPr id="18" name="Picture 17">
            <a:extLst>
              <a:ext uri="{FF2B5EF4-FFF2-40B4-BE49-F238E27FC236}">
                <a16:creationId xmlns:a16="http://schemas.microsoft.com/office/drawing/2014/main" id="{687FBC20-C1F6-07FF-5B09-DF99AEF07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75032" y="7505700"/>
            <a:ext cx="934105" cy="934105"/>
          </a:xfrm>
          <a:prstGeom prst="rect">
            <a:avLst/>
          </a:prstGeom>
        </p:spPr>
      </p:pic>
      <p:sp>
        <p:nvSpPr>
          <p:cNvPr id="5" name="TextBox 4">
            <a:extLst>
              <a:ext uri="{FF2B5EF4-FFF2-40B4-BE49-F238E27FC236}">
                <a16:creationId xmlns:a16="http://schemas.microsoft.com/office/drawing/2014/main" id="{3684BDA8-1587-7E74-441B-3E456A7A2F5A}"/>
              </a:ext>
            </a:extLst>
          </p:cNvPr>
          <p:cNvSpPr txBox="1"/>
          <p:nvPr/>
        </p:nvSpPr>
        <p:spPr>
          <a:xfrm>
            <a:off x="1141628" y="1438266"/>
            <a:ext cx="11915343" cy="1200329"/>
          </a:xfrm>
          <a:prstGeom prst="rect">
            <a:avLst/>
          </a:prstGeom>
          <a:noFill/>
        </p:spPr>
        <p:txBody>
          <a:bodyPr wrap="square">
            <a:spAutoFit/>
          </a:bodyPr>
          <a:lstStyle/>
          <a:p>
            <a:r>
              <a:rPr lang="en-US" sz="2400" dirty="0">
                <a:latin typeface="Segoe UI" panose="020B0502040204020203" pitchFamily="34" charset="0"/>
                <a:cs typeface="Segoe UI" panose="020B0502040204020203" pitchFamily="34" charset="0"/>
              </a:rPr>
              <a:t>Write an SQL query to calculate the 7-day rolling average of throughput. Additionally, explain whether you prefer using the daily metric or the 7-day rolling average for throughput, and why.</a:t>
            </a:r>
            <a:endParaRPr lang="en-IN" sz="24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AF38695A-1FAF-798D-394A-F37E739E37F9}"/>
              </a:ext>
            </a:extLst>
          </p:cNvPr>
          <p:cNvSpPr txBox="1"/>
          <p:nvPr/>
        </p:nvSpPr>
        <p:spPr>
          <a:xfrm>
            <a:off x="381000" y="7884988"/>
            <a:ext cx="13182600" cy="830997"/>
          </a:xfrm>
          <a:prstGeom prst="rect">
            <a:avLst/>
          </a:prstGeom>
          <a:noFill/>
        </p:spPr>
        <p:txBody>
          <a:bodyPr wrap="square" rtlCol="0">
            <a:spAutoFit/>
          </a:bodyPr>
          <a:lstStyle/>
          <a:p>
            <a:r>
              <a:rPr lang="en-US" sz="2400" b="1" dirty="0"/>
              <a:t>I recommend using the 7-day rolling average for most analysis and long-term analysis</a:t>
            </a:r>
            <a:r>
              <a:rPr lang="en-US" sz="2400" dirty="0"/>
              <a:t>, and the daily metric for monitoring and alerting. </a:t>
            </a:r>
            <a:endParaRPr lang="en-IN" sz="2400" b="1" dirty="0"/>
          </a:p>
        </p:txBody>
      </p:sp>
      <p:pic>
        <p:nvPicPr>
          <p:cNvPr id="12" name="Picture 11">
            <a:extLst>
              <a:ext uri="{FF2B5EF4-FFF2-40B4-BE49-F238E27FC236}">
                <a16:creationId xmlns:a16="http://schemas.microsoft.com/office/drawing/2014/main" id="{F5334488-5A14-FCC2-3655-268CD906F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0" y="8807793"/>
            <a:ext cx="2423370" cy="1280271"/>
          </a:xfrm>
          <a:prstGeom prst="rect">
            <a:avLst/>
          </a:prstGeom>
        </p:spPr>
      </p:pic>
      <p:pic>
        <p:nvPicPr>
          <p:cNvPr id="16" name="Picture 15">
            <a:extLst>
              <a:ext uri="{FF2B5EF4-FFF2-40B4-BE49-F238E27FC236}">
                <a16:creationId xmlns:a16="http://schemas.microsoft.com/office/drawing/2014/main" id="{7B607605-8794-3316-AEA4-9EFF5FFED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1200" y="2825341"/>
            <a:ext cx="4480948" cy="4130398"/>
          </a:xfrm>
          <a:prstGeom prst="rect">
            <a:avLst/>
          </a:prstGeom>
        </p:spPr>
      </p:pic>
    </p:spTree>
    <p:extLst>
      <p:ext uri="{BB962C8B-B14F-4D97-AF65-F5344CB8AC3E}">
        <p14:creationId xmlns:p14="http://schemas.microsoft.com/office/powerpoint/2010/main" val="212949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8285" y="1015548"/>
            <a:ext cx="14107085" cy="1120820"/>
          </a:xfrm>
          <a:prstGeom prst="rect">
            <a:avLst/>
          </a:prstGeom>
        </p:spPr>
        <p:txBody>
          <a:bodyPr vert="horz" wrap="square" lIns="0" tIns="12700" rIns="0" bIns="0" rtlCol="0">
            <a:spAutoFit/>
          </a:bodyPr>
          <a:lstStyle/>
          <a:p>
            <a:r>
              <a:rPr lang="en-US" sz="2400" dirty="0">
                <a:latin typeface="Segoe UI" panose="020B0502040204020203" pitchFamily="34" charset="0"/>
                <a:cs typeface="Segoe UI" panose="020B0502040204020203" pitchFamily="34" charset="0"/>
              </a:rPr>
              <a:t>Calculate the percentage share of each language in the last 30 days.</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Write an SQL query to calculate the percentage share of each language over the last 30 days.</a:t>
            </a:r>
          </a:p>
        </p:txBody>
      </p:sp>
      <p:pic>
        <p:nvPicPr>
          <p:cNvPr id="9" name="Picture 8">
            <a:extLst>
              <a:ext uri="{FF2B5EF4-FFF2-40B4-BE49-F238E27FC236}">
                <a16:creationId xmlns:a16="http://schemas.microsoft.com/office/drawing/2014/main" id="{AC6CE7CD-93CE-3608-BC6E-CBFB7398C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33870" y="4908440"/>
            <a:ext cx="1143000" cy="1143000"/>
          </a:xfrm>
          <a:prstGeom prst="rect">
            <a:avLst/>
          </a:prstGeom>
        </p:spPr>
      </p:pic>
      <p:sp>
        <p:nvSpPr>
          <p:cNvPr id="11" name="TextBox 10">
            <a:extLst>
              <a:ext uri="{FF2B5EF4-FFF2-40B4-BE49-F238E27FC236}">
                <a16:creationId xmlns:a16="http://schemas.microsoft.com/office/drawing/2014/main" id="{4C4C3C3D-C647-09EB-C738-B62350A9949D}"/>
              </a:ext>
            </a:extLst>
          </p:cNvPr>
          <p:cNvSpPr txBox="1"/>
          <p:nvPr/>
        </p:nvSpPr>
        <p:spPr>
          <a:xfrm>
            <a:off x="298285" y="4407793"/>
            <a:ext cx="12420600" cy="2031325"/>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SELECT     language AS Languages,    </a:t>
            </a:r>
          </a:p>
          <a:p>
            <a:r>
              <a:rPr lang="en-US" b="1" dirty="0">
                <a:latin typeface="Segoe UI" panose="020B0502040204020203" pitchFamily="34" charset="0"/>
                <a:cs typeface="Segoe UI" panose="020B0502040204020203" pitchFamily="34" charset="0"/>
              </a:rPr>
              <a:t> COUNT(language) AS </a:t>
            </a:r>
            <a:r>
              <a:rPr lang="en-US" b="1" dirty="0" err="1">
                <a:latin typeface="Segoe UI" panose="020B0502040204020203" pitchFamily="34" charset="0"/>
                <a:cs typeface="Segoe UI" panose="020B0502040204020203" pitchFamily="34" charset="0"/>
              </a:rPr>
              <a:t>Total_Language</a:t>
            </a:r>
            <a:r>
              <a:rPr lang="en-US" b="1" dirty="0">
                <a:latin typeface="Segoe UI" panose="020B0502040204020203" pitchFamily="34" charset="0"/>
                <a:cs typeface="Segoe UI" panose="020B0502040204020203" pitchFamily="34" charset="0"/>
              </a:rPr>
              <a:t>,   </a:t>
            </a:r>
          </a:p>
          <a:p>
            <a:r>
              <a:rPr lang="en-US" b="1" dirty="0">
                <a:latin typeface="Segoe UI" panose="020B0502040204020203" pitchFamily="34" charset="0"/>
                <a:cs typeface="Segoe UI" panose="020B0502040204020203" pitchFamily="34" charset="0"/>
              </a:rPr>
              <a:t> ROUND(COUNT(language) * 100.0 / SUM(COUNT(language)) OVER (), 2) AS </a:t>
            </a:r>
            <a:r>
              <a:rPr lang="en-US" b="1" dirty="0" err="1">
                <a:latin typeface="Segoe UI" panose="020B0502040204020203" pitchFamily="34" charset="0"/>
                <a:cs typeface="Segoe UI" panose="020B0502040204020203" pitchFamily="34" charset="0"/>
              </a:rPr>
              <a:t>Language_Share</a:t>
            </a:r>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FROM </a:t>
            </a:r>
          </a:p>
          <a:p>
            <a:r>
              <a:rPr lang="en-US" b="1" dirty="0" err="1">
                <a:latin typeface="Segoe UI" panose="020B0502040204020203" pitchFamily="34" charset="0"/>
                <a:cs typeface="Segoe UI" panose="020B0502040204020203" pitchFamily="34" charset="0"/>
              </a:rPr>
              <a:t>job_data</a:t>
            </a:r>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GROUP BY language</a:t>
            </a:r>
          </a:p>
          <a:p>
            <a:r>
              <a:rPr lang="en-US" b="1" dirty="0">
                <a:latin typeface="Segoe UI" panose="020B0502040204020203" pitchFamily="34" charset="0"/>
                <a:cs typeface="Segoe UI" panose="020B0502040204020203" pitchFamily="34" charset="0"/>
              </a:rPr>
              <a:t>ORDER BY </a:t>
            </a:r>
            <a:r>
              <a:rPr lang="en-US" b="1" dirty="0" err="1">
                <a:latin typeface="Segoe UI" panose="020B0502040204020203" pitchFamily="34" charset="0"/>
                <a:cs typeface="Segoe UI" panose="020B0502040204020203" pitchFamily="34" charset="0"/>
              </a:rPr>
              <a:t>Language_Share</a:t>
            </a:r>
            <a:r>
              <a:rPr lang="en-US" b="1" dirty="0">
                <a:latin typeface="Segoe UI" panose="020B0502040204020203" pitchFamily="34" charset="0"/>
                <a:cs typeface="Segoe UI" panose="020B0502040204020203" pitchFamily="34" charset="0"/>
              </a:rPr>
              <a:t> DESC;</a:t>
            </a:r>
            <a:endParaRPr lang="en-IN" b="1"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E72CC0D0-05B0-3859-BD1D-D85109ADA249}"/>
              </a:ext>
            </a:extLst>
          </p:cNvPr>
          <p:cNvSpPr txBox="1"/>
          <p:nvPr/>
        </p:nvSpPr>
        <p:spPr>
          <a:xfrm>
            <a:off x="-29029" y="234668"/>
            <a:ext cx="18298886" cy="1138773"/>
          </a:xfrm>
          <a:prstGeom prst="rect">
            <a:avLst/>
          </a:prstGeom>
          <a:noFill/>
        </p:spPr>
        <p:txBody>
          <a:bodyPr wrap="square" rtlCol="0">
            <a:spAutoFit/>
          </a:bodyPr>
          <a:lstStyle/>
          <a:p>
            <a:pPr algn="ctr"/>
            <a:r>
              <a:rPr lang="en-IN" sz="2800" b="1" dirty="0"/>
              <a:t>Language Share Analysis:</a:t>
            </a:r>
            <a:br>
              <a:rPr lang="en-IN" sz="2800" dirty="0"/>
            </a:br>
            <a:endParaRPr lang="en-US" sz="40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FE3E7DE-1339-28FB-9B00-6DB32506D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4504" y="2383942"/>
            <a:ext cx="7980952" cy="2171429"/>
          </a:xfrm>
          <a:prstGeom prst="rect">
            <a:avLst/>
          </a:prstGeom>
        </p:spPr>
      </p:pic>
      <p:pic>
        <p:nvPicPr>
          <p:cNvPr id="8" name="Picture 7">
            <a:extLst>
              <a:ext uri="{FF2B5EF4-FFF2-40B4-BE49-F238E27FC236}">
                <a16:creationId xmlns:a16="http://schemas.microsoft.com/office/drawing/2014/main" id="{DE2B7E9F-B658-5AFB-FAFF-21F2D5148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4417" y="6439118"/>
            <a:ext cx="3761905" cy="1714286"/>
          </a:xfrm>
          <a:prstGeom prst="rect">
            <a:avLst/>
          </a:prstGeom>
        </p:spPr>
      </p:pic>
      <p:sp>
        <p:nvSpPr>
          <p:cNvPr id="2" name="TextBox 1">
            <a:extLst>
              <a:ext uri="{FF2B5EF4-FFF2-40B4-BE49-F238E27FC236}">
                <a16:creationId xmlns:a16="http://schemas.microsoft.com/office/drawing/2014/main" id="{D58C0C1E-1FAE-D8D2-34B4-F5DF014A342C}"/>
              </a:ext>
            </a:extLst>
          </p:cNvPr>
          <p:cNvSpPr txBox="1"/>
          <p:nvPr/>
        </p:nvSpPr>
        <p:spPr>
          <a:xfrm>
            <a:off x="334571" y="7884119"/>
            <a:ext cx="11506200" cy="1569660"/>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The query shows which languages are most common in job data. Persian is the most popular, with 37.5% share, while other languages like English, Arabic, and Hindi each have 12.5%. This helps us see which languages are most needed, helping companies focus on those for job postings.</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726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4478-A137-E82C-9FCA-2DCA9464594D}"/>
            </a:ext>
          </a:extLst>
        </p:cNvPr>
        <p:cNvGrpSpPr/>
        <p:nvPr/>
      </p:nvGrpSpPr>
      <p:grpSpPr>
        <a:xfrm>
          <a:off x="0" y="0"/>
          <a:ext cx="0" cy="0"/>
          <a:chOff x="0" y="0"/>
          <a:chExt cx="0" cy="0"/>
        </a:xfrm>
      </p:grpSpPr>
      <p:sp>
        <p:nvSpPr>
          <p:cNvPr id="23" name="object 23">
            <a:extLst>
              <a:ext uri="{FF2B5EF4-FFF2-40B4-BE49-F238E27FC236}">
                <a16:creationId xmlns:a16="http://schemas.microsoft.com/office/drawing/2014/main" id="{2AF88100-EAB8-4083-79B8-B99CFA460E2D}"/>
              </a:ext>
            </a:extLst>
          </p:cNvPr>
          <p:cNvSpPr txBox="1">
            <a:spLocks noGrp="1"/>
          </p:cNvSpPr>
          <p:nvPr>
            <p:ph type="title"/>
          </p:nvPr>
        </p:nvSpPr>
        <p:spPr>
          <a:xfrm>
            <a:off x="387585" y="1500937"/>
            <a:ext cx="14107085" cy="1213153"/>
          </a:xfrm>
          <a:prstGeom prst="rect">
            <a:avLst/>
          </a:prstGeom>
        </p:spPr>
        <p:txBody>
          <a:bodyPr vert="horz" wrap="square" lIns="0" tIns="12700" rIns="0" bIns="0" rtlCol="0">
            <a:spAutoFit/>
          </a:bodyPr>
          <a:lstStyle/>
          <a:p>
            <a:r>
              <a:rPr lang="en-US" sz="2600" dirty="0">
                <a:latin typeface="Segoe UI" panose="020B0502040204020203" pitchFamily="34" charset="0"/>
                <a:cs typeface="Segoe UI" panose="020B0502040204020203" pitchFamily="34" charset="0"/>
              </a:rPr>
              <a:t>Identify duplicate rows in the data.</a:t>
            </a:r>
            <a:br>
              <a:rPr lang="en-US" sz="2600" dirty="0">
                <a:latin typeface="Segoe UI" panose="020B0502040204020203" pitchFamily="34" charset="0"/>
                <a:cs typeface="Segoe UI" panose="020B0502040204020203" pitchFamily="34" charset="0"/>
              </a:rPr>
            </a:b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Write an SQL query to display duplicate rows from the </a:t>
            </a:r>
            <a:r>
              <a:rPr lang="en-US" sz="2600" dirty="0" err="1">
                <a:latin typeface="Segoe UI" panose="020B0502040204020203" pitchFamily="34" charset="0"/>
                <a:cs typeface="Segoe UI" panose="020B0502040204020203" pitchFamily="34" charset="0"/>
              </a:rPr>
              <a:t>job_data</a:t>
            </a:r>
            <a:r>
              <a:rPr lang="en-US" sz="2600" dirty="0">
                <a:latin typeface="Segoe UI" panose="020B0502040204020203" pitchFamily="34" charset="0"/>
                <a:cs typeface="Segoe UI" panose="020B0502040204020203" pitchFamily="34" charset="0"/>
              </a:rPr>
              <a:t> table.</a:t>
            </a:r>
          </a:p>
        </p:txBody>
      </p:sp>
      <p:pic>
        <p:nvPicPr>
          <p:cNvPr id="9" name="Picture 8">
            <a:extLst>
              <a:ext uri="{FF2B5EF4-FFF2-40B4-BE49-F238E27FC236}">
                <a16:creationId xmlns:a16="http://schemas.microsoft.com/office/drawing/2014/main" id="{039E7D1D-2090-A14E-9929-23A5D9A3BC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3866" y="6063394"/>
            <a:ext cx="1143000" cy="1143000"/>
          </a:xfrm>
          <a:prstGeom prst="rect">
            <a:avLst/>
          </a:prstGeom>
        </p:spPr>
      </p:pic>
      <p:sp>
        <p:nvSpPr>
          <p:cNvPr id="11" name="TextBox 10">
            <a:extLst>
              <a:ext uri="{FF2B5EF4-FFF2-40B4-BE49-F238E27FC236}">
                <a16:creationId xmlns:a16="http://schemas.microsoft.com/office/drawing/2014/main" id="{B066CF85-80AD-FE0D-92AD-11747D4EFA7B}"/>
              </a:ext>
            </a:extLst>
          </p:cNvPr>
          <p:cNvSpPr txBox="1"/>
          <p:nvPr/>
        </p:nvSpPr>
        <p:spPr>
          <a:xfrm>
            <a:off x="298285" y="4020115"/>
            <a:ext cx="12420600" cy="2031325"/>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WITH </a:t>
            </a:r>
            <a:r>
              <a:rPr lang="en-US" b="1" dirty="0" err="1">
                <a:latin typeface="Segoe UI" panose="020B0502040204020203" pitchFamily="34" charset="0"/>
                <a:cs typeface="Segoe UI" panose="020B0502040204020203" pitchFamily="34" charset="0"/>
              </a:rPr>
              <a:t>ranked_jobs</a:t>
            </a:r>
            <a:r>
              <a:rPr lang="en-US" b="1" dirty="0">
                <a:latin typeface="Segoe UI" panose="020B0502040204020203" pitchFamily="34" charset="0"/>
                <a:cs typeface="Segoe UI" panose="020B0502040204020203" pitchFamily="34" charset="0"/>
              </a:rPr>
              <a:t> AS</a:t>
            </a:r>
          </a:p>
          <a:p>
            <a:r>
              <a:rPr lang="en-US" b="1" dirty="0">
                <a:latin typeface="Segoe UI" panose="020B0502040204020203" pitchFamily="34" charset="0"/>
                <a:cs typeface="Segoe UI" panose="020B0502040204020203" pitchFamily="34" charset="0"/>
              </a:rPr>
              <a:t> (    SELECT *,     ROW_NUMBER() OVER (PARTITION BY JOB_ID) AS </a:t>
            </a:r>
            <a:r>
              <a:rPr lang="en-US" b="1" dirty="0" err="1">
                <a:latin typeface="Segoe UI" panose="020B0502040204020203" pitchFamily="34" charset="0"/>
                <a:cs typeface="Segoe UI" panose="020B0502040204020203" pitchFamily="34" charset="0"/>
              </a:rPr>
              <a:t>duplicate_rows</a:t>
            </a:r>
            <a:r>
              <a:rPr lang="en-US" b="1" dirty="0">
                <a:latin typeface="Segoe UI" panose="020B0502040204020203" pitchFamily="34" charset="0"/>
                <a:cs typeface="Segoe UI" panose="020B0502040204020203" pitchFamily="34" charset="0"/>
              </a:rPr>
              <a:t>   </a:t>
            </a:r>
          </a:p>
          <a:p>
            <a:r>
              <a:rPr lang="en-US" b="1" dirty="0">
                <a:latin typeface="Segoe UI" panose="020B0502040204020203" pitchFamily="34" charset="0"/>
                <a:cs typeface="Segoe UI" panose="020B0502040204020203" pitchFamily="34" charset="0"/>
              </a:rPr>
              <a:t> FROM </a:t>
            </a:r>
            <a:r>
              <a:rPr lang="en-US" b="1" dirty="0" err="1">
                <a:latin typeface="Segoe UI" panose="020B0502040204020203" pitchFamily="34" charset="0"/>
                <a:cs typeface="Segoe UI" panose="020B0502040204020203" pitchFamily="34" charset="0"/>
              </a:rPr>
              <a:t>job_data</a:t>
            </a:r>
            <a:r>
              <a:rPr lang="en-US" b="1" dirty="0">
                <a:latin typeface="Segoe UI" panose="020B0502040204020203" pitchFamily="34" charset="0"/>
                <a:cs typeface="Segoe UI" panose="020B0502040204020203" pitchFamily="34" charset="0"/>
              </a:rPr>
              <a:t>)</a:t>
            </a:r>
          </a:p>
          <a:p>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SELECT *</a:t>
            </a:r>
          </a:p>
          <a:p>
            <a:r>
              <a:rPr lang="en-US" b="1" dirty="0">
                <a:latin typeface="Segoe UI" panose="020B0502040204020203" pitchFamily="34" charset="0"/>
                <a:cs typeface="Segoe UI" panose="020B0502040204020203" pitchFamily="34" charset="0"/>
              </a:rPr>
              <a:t>FROM </a:t>
            </a:r>
            <a:r>
              <a:rPr lang="en-US" b="1" dirty="0" err="1">
                <a:latin typeface="Segoe UI" panose="020B0502040204020203" pitchFamily="34" charset="0"/>
                <a:cs typeface="Segoe UI" panose="020B0502040204020203" pitchFamily="34" charset="0"/>
              </a:rPr>
              <a:t>ranked_jobs</a:t>
            </a:r>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WHERE </a:t>
            </a:r>
            <a:r>
              <a:rPr lang="en-US" b="1" dirty="0" err="1">
                <a:latin typeface="Segoe UI" panose="020B0502040204020203" pitchFamily="34" charset="0"/>
                <a:cs typeface="Segoe UI" panose="020B0502040204020203" pitchFamily="34" charset="0"/>
              </a:rPr>
              <a:t>duplicate_rows</a:t>
            </a:r>
            <a:r>
              <a:rPr lang="en-US" b="1" dirty="0">
                <a:latin typeface="Segoe UI" panose="020B0502040204020203" pitchFamily="34" charset="0"/>
                <a:cs typeface="Segoe UI" panose="020B0502040204020203" pitchFamily="34" charset="0"/>
              </a:rPr>
              <a:t> &gt; 1;</a:t>
            </a:r>
            <a:endParaRPr lang="en-IN" b="1"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359B87C0-1F45-165F-E753-B142A62F8E52}"/>
              </a:ext>
            </a:extLst>
          </p:cNvPr>
          <p:cNvSpPr txBox="1"/>
          <p:nvPr/>
        </p:nvSpPr>
        <p:spPr>
          <a:xfrm>
            <a:off x="-29029" y="234668"/>
            <a:ext cx="18298886" cy="892552"/>
          </a:xfrm>
          <a:prstGeom prst="rect">
            <a:avLst/>
          </a:prstGeom>
          <a:noFill/>
        </p:spPr>
        <p:txBody>
          <a:bodyPr wrap="square" rtlCol="0">
            <a:spAutoFit/>
          </a:bodyPr>
          <a:lstStyle/>
          <a:p>
            <a:pPr algn="ctr"/>
            <a:r>
              <a:rPr lang="en-IN" sz="2600" b="1" dirty="0"/>
              <a:t>Duplicate Rows Detection</a:t>
            </a:r>
            <a:br>
              <a:rPr lang="en-IN" sz="2600" dirty="0"/>
            </a:br>
            <a:endParaRPr lang="en-US" sz="26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F4E5D335-749A-EDFD-AC14-4891899E7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485" y="7472329"/>
            <a:ext cx="4976291" cy="845893"/>
          </a:xfrm>
          <a:prstGeom prst="rect">
            <a:avLst/>
          </a:prstGeom>
        </p:spPr>
      </p:pic>
      <p:pic>
        <p:nvPicPr>
          <p:cNvPr id="6" name="Picture 5">
            <a:extLst>
              <a:ext uri="{FF2B5EF4-FFF2-40B4-BE49-F238E27FC236}">
                <a16:creationId xmlns:a16="http://schemas.microsoft.com/office/drawing/2014/main" id="{DA0A2065-08A7-CA6F-417B-A8089CC6F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6799" y="3953259"/>
            <a:ext cx="5372566" cy="1844200"/>
          </a:xfrm>
          <a:prstGeom prst="rect">
            <a:avLst/>
          </a:prstGeom>
        </p:spPr>
      </p:pic>
      <p:sp>
        <p:nvSpPr>
          <p:cNvPr id="2" name="TextBox 1">
            <a:extLst>
              <a:ext uri="{FF2B5EF4-FFF2-40B4-BE49-F238E27FC236}">
                <a16:creationId xmlns:a16="http://schemas.microsoft.com/office/drawing/2014/main" id="{796AB99C-DC8F-A39D-DCCE-74DE3C5AFEF0}"/>
              </a:ext>
            </a:extLst>
          </p:cNvPr>
          <p:cNvSpPr txBox="1"/>
          <p:nvPr/>
        </p:nvSpPr>
        <p:spPr>
          <a:xfrm>
            <a:off x="533400" y="7472329"/>
            <a:ext cx="11353800" cy="1569660"/>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The query helps find duplicate job entries in the data. By using the row number function and filtering for duplicates, we can easily see which jobs appear more than once. This helps companies clean their database, avoid mistakes, and keep their job records accurate and organized.</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9240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6DA5B-2B4E-3FCC-56C0-A1C7E3ABA759}"/>
              </a:ext>
            </a:extLst>
          </p:cNvPr>
          <p:cNvSpPr>
            <a:spLocks noGrp="1"/>
          </p:cNvSpPr>
          <p:nvPr>
            <p:ph type="title"/>
          </p:nvPr>
        </p:nvSpPr>
        <p:spPr>
          <a:xfrm>
            <a:off x="1" y="679077"/>
            <a:ext cx="18288000" cy="1151531"/>
          </a:xfrm>
        </p:spPr>
        <p:txBody>
          <a:bodyPr/>
          <a:lstStyle/>
          <a:p>
            <a:pPr algn="ctr"/>
            <a:r>
              <a:rPr lang="en-IN" b="1" dirty="0">
                <a:latin typeface="Segoe UI" panose="020B0502040204020203" pitchFamily="34" charset="0"/>
                <a:cs typeface="Segoe UI" panose="020B0502040204020203" pitchFamily="34" charset="0"/>
              </a:rPr>
              <a:t>Introduction</a:t>
            </a:r>
            <a:endParaRPr lang="en-IN"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3794488-D089-2DC2-F9C1-D5BB0F779A29}"/>
              </a:ext>
            </a:extLst>
          </p:cNvPr>
          <p:cNvSpPr>
            <a:spLocks noGrp="1"/>
          </p:cNvSpPr>
          <p:nvPr>
            <p:ph idx="1"/>
          </p:nvPr>
        </p:nvSpPr>
        <p:spPr>
          <a:xfrm>
            <a:off x="381000" y="3079378"/>
            <a:ext cx="17449799" cy="6293222"/>
          </a:xfrm>
        </p:spPr>
        <p:txBody>
          <a:bodyPr/>
          <a:lstStyle/>
          <a:p>
            <a:r>
              <a:rPr lang="en-US" sz="2200" dirty="0">
                <a:latin typeface="Segoe UI" panose="020B0502040204020203" pitchFamily="34" charset="0"/>
                <a:cs typeface="Segoe UI" panose="020B0502040204020203" pitchFamily="34" charset="0"/>
              </a:rPr>
              <a:t>Sales professional transitioning to Data Analyst with expertise in SQL, Power BI, Excel, and Python. Skilled in analyzing financial data, creating interactive dashboards, and delivering actionable insights. Proven ability to transform complex data into clear reports, driving informed business decisions through data-driven strategies.</a:t>
            </a:r>
          </a:p>
          <a:p>
            <a:endParaRPr lang="en-IN" sz="22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50AF9E-D7A5-08F6-CD8B-C6D13724B6A5}"/>
              </a:ext>
            </a:extLst>
          </p:cNvPr>
          <p:cNvSpPr>
            <a:spLocks noGrp="1"/>
          </p:cNvSpPr>
          <p:nvPr>
            <p:ph type="sldNum" sz="quarter" idx="12"/>
          </p:nvPr>
        </p:nvSpPr>
        <p:spPr/>
        <p:txBody>
          <a:bodyPr/>
          <a:lstStyle/>
          <a:p>
            <a:fld id="{B6F15528-21DE-4FAA-801E-634DDDAF4B2B}" type="slidenum">
              <a:rPr lang="en-IN" smtClean="0"/>
              <a:t>3</a:t>
            </a:fld>
            <a:endParaRPr lang="en-IN"/>
          </a:p>
        </p:txBody>
      </p:sp>
    </p:spTree>
    <p:extLst>
      <p:ext uri="{BB962C8B-B14F-4D97-AF65-F5344CB8AC3E}">
        <p14:creationId xmlns:p14="http://schemas.microsoft.com/office/powerpoint/2010/main" val="43131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6B57-5F02-CFE7-10BD-916F3E1AC523}"/>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371FFF2E-AC93-655F-0173-B50CD10A7408}"/>
              </a:ext>
            </a:extLst>
          </p:cNvPr>
          <p:cNvSpPr txBox="1">
            <a:spLocks noGrp="1"/>
          </p:cNvSpPr>
          <p:nvPr>
            <p:ph type="title"/>
          </p:nvPr>
        </p:nvSpPr>
        <p:spPr>
          <a:xfrm>
            <a:off x="0" y="4686300"/>
            <a:ext cx="18288000" cy="646524"/>
          </a:xfrm>
          <a:prstGeom prst="rect">
            <a:avLst/>
          </a:prstGeom>
        </p:spPr>
        <p:txBody>
          <a:bodyPr vert="horz" wrap="square" lIns="0" tIns="12700" rIns="0" bIns="0" rtlCol="0">
            <a:spAutoFit/>
          </a:bodyPr>
          <a:lstStyle/>
          <a:p>
            <a:pPr marL="12700" marR="5080" algn="ctr">
              <a:lnSpc>
                <a:spcPts val="4650"/>
              </a:lnSpc>
              <a:spcBef>
                <a:spcPts val="260"/>
              </a:spcBef>
            </a:pPr>
            <a:r>
              <a:rPr lang="en-IN" b="1" dirty="0"/>
              <a:t> Investigating Metric Spike</a:t>
            </a:r>
            <a:endParaRPr lang="en-US" sz="6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54278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5D6E-5012-980C-6FBD-42818959AAF1}"/>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EE66BB6-0A75-E622-9E2A-47079426D760}"/>
              </a:ext>
            </a:extLst>
          </p:cNvPr>
          <p:cNvSpPr txBox="1">
            <a:spLocks noGrp="1"/>
          </p:cNvSpPr>
          <p:nvPr>
            <p:ph type="title"/>
          </p:nvPr>
        </p:nvSpPr>
        <p:spPr>
          <a:xfrm>
            <a:off x="609600" y="1058573"/>
            <a:ext cx="16002000" cy="534570"/>
          </a:xfrm>
          <a:prstGeom prst="rect">
            <a:avLst/>
          </a:prstGeom>
        </p:spPr>
        <p:txBody>
          <a:bodyPr vert="horz" wrap="square" lIns="0" tIns="12700" rIns="0" bIns="0" rtlCol="0">
            <a:spAutoFit/>
          </a:bodyPr>
          <a:lstStyle/>
          <a:p>
            <a:pPr marL="12700" marR="5080">
              <a:lnSpc>
                <a:spcPts val="4650"/>
              </a:lnSpc>
              <a:spcBef>
                <a:spcPts val="260"/>
              </a:spcBef>
            </a:pPr>
            <a:r>
              <a:rPr lang="en-US" sz="2500" dirty="0">
                <a:solidFill>
                  <a:schemeClr val="tx1"/>
                </a:solidFill>
                <a:latin typeface="Segoe UI" panose="020B0502040204020203" pitchFamily="34" charset="0"/>
                <a:cs typeface="Segoe UI" panose="020B0502040204020203" pitchFamily="34" charset="0"/>
              </a:rPr>
              <a:t> Measure the activeness of users on a weekly basis</a:t>
            </a:r>
          </a:p>
        </p:txBody>
      </p:sp>
      <p:sp>
        <p:nvSpPr>
          <p:cNvPr id="2" name="TextBox 1">
            <a:extLst>
              <a:ext uri="{FF2B5EF4-FFF2-40B4-BE49-F238E27FC236}">
                <a16:creationId xmlns:a16="http://schemas.microsoft.com/office/drawing/2014/main" id="{F5EE8416-9FBB-3F39-55B0-ED93FEBE3AD1}"/>
              </a:ext>
            </a:extLst>
          </p:cNvPr>
          <p:cNvSpPr txBox="1"/>
          <p:nvPr/>
        </p:nvSpPr>
        <p:spPr>
          <a:xfrm>
            <a:off x="591457" y="1784605"/>
            <a:ext cx="133350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 Write an SQL query to calculate the weekly user engagement.</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CB42998-7256-A0CF-7BB7-DC9C743441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40657" y="6521261"/>
            <a:ext cx="1371600" cy="1371600"/>
          </a:xfrm>
          <a:prstGeom prst="rect">
            <a:avLst/>
          </a:prstGeom>
        </p:spPr>
      </p:pic>
      <p:sp>
        <p:nvSpPr>
          <p:cNvPr id="13" name="TextBox 12">
            <a:extLst>
              <a:ext uri="{FF2B5EF4-FFF2-40B4-BE49-F238E27FC236}">
                <a16:creationId xmlns:a16="http://schemas.microsoft.com/office/drawing/2014/main" id="{EF7FCAE7-1A22-85D5-6565-393A1E529B8F}"/>
              </a:ext>
            </a:extLst>
          </p:cNvPr>
          <p:cNvSpPr txBox="1"/>
          <p:nvPr/>
        </p:nvSpPr>
        <p:spPr>
          <a:xfrm>
            <a:off x="609600" y="3216596"/>
            <a:ext cx="10210800" cy="3139321"/>
          </a:xfrm>
          <a:prstGeom prst="rect">
            <a:avLst/>
          </a:prstGeom>
          <a:noFill/>
        </p:spPr>
        <p:txBody>
          <a:bodyPr wrap="square" rtlCol="0">
            <a:spAutoFit/>
          </a:bodyPr>
          <a:lstStyle/>
          <a:p>
            <a:r>
              <a:rPr lang="en-US" b="1" dirty="0"/>
              <a:t>WITH  </a:t>
            </a:r>
            <a:r>
              <a:rPr lang="en-US" b="1" dirty="0" err="1"/>
              <a:t>weekly_users</a:t>
            </a:r>
            <a:r>
              <a:rPr lang="en-US" b="1" dirty="0"/>
              <a:t> AS </a:t>
            </a:r>
          </a:p>
          <a:p>
            <a:endParaRPr lang="en-US" b="1" dirty="0"/>
          </a:p>
          <a:p>
            <a:r>
              <a:rPr lang="en-US" b="1" dirty="0"/>
              <a:t>(    SELECT         YEAR(</a:t>
            </a:r>
            <a:r>
              <a:rPr lang="en-US" b="1" dirty="0" err="1"/>
              <a:t>occurred_at</a:t>
            </a:r>
            <a:r>
              <a:rPr lang="en-US" b="1" dirty="0"/>
              <a:t>) AS yr,        </a:t>
            </a:r>
          </a:p>
          <a:p>
            <a:r>
              <a:rPr lang="en-US" b="1" dirty="0"/>
              <a:t>WEEK(</a:t>
            </a:r>
            <a:r>
              <a:rPr lang="en-US" b="1" dirty="0" err="1"/>
              <a:t>occurred_at</a:t>
            </a:r>
            <a:r>
              <a:rPr lang="en-US" b="1" dirty="0"/>
              <a:t>, 1) AS week_0,        </a:t>
            </a:r>
          </a:p>
          <a:p>
            <a:r>
              <a:rPr lang="en-US" b="1" dirty="0"/>
              <a:t>COUNT(DISTINCT </a:t>
            </a:r>
            <a:r>
              <a:rPr lang="en-US" b="1" dirty="0" err="1"/>
              <a:t>user_id</a:t>
            </a:r>
            <a:r>
              <a:rPr lang="en-US" b="1" dirty="0"/>
              <a:t>) AS </a:t>
            </a:r>
            <a:r>
              <a:rPr lang="en-US" b="1" dirty="0" err="1"/>
              <a:t>no_of_users</a:t>
            </a:r>
            <a:r>
              <a:rPr lang="en-US" b="1" dirty="0"/>
              <a:t> </a:t>
            </a:r>
          </a:p>
          <a:p>
            <a:r>
              <a:rPr lang="en-US" b="1" dirty="0"/>
              <a:t>   FROM events    </a:t>
            </a:r>
          </a:p>
          <a:p>
            <a:r>
              <a:rPr lang="en-US" b="1" dirty="0"/>
              <a:t>WHERE </a:t>
            </a:r>
            <a:r>
              <a:rPr lang="en-US" b="1" dirty="0" err="1"/>
              <a:t>event_type</a:t>
            </a:r>
            <a:r>
              <a:rPr lang="en-US" b="1" dirty="0"/>
              <a:t> = 'engagement'    </a:t>
            </a:r>
          </a:p>
          <a:p>
            <a:r>
              <a:rPr lang="en-US" b="1" dirty="0"/>
              <a:t>GROUP BY yr, week_0)</a:t>
            </a:r>
          </a:p>
          <a:p>
            <a:endParaRPr lang="en-US" b="1" dirty="0"/>
          </a:p>
          <a:p>
            <a:r>
              <a:rPr lang="en-US" b="1" dirty="0"/>
              <a:t>SELECT AVG(</a:t>
            </a:r>
            <a:r>
              <a:rPr lang="en-US" b="1" dirty="0" err="1"/>
              <a:t>no_of_users</a:t>
            </a:r>
            <a:r>
              <a:rPr lang="en-US" b="1" dirty="0"/>
              <a:t>) AS </a:t>
            </a:r>
            <a:r>
              <a:rPr lang="en-US" b="1" dirty="0" err="1"/>
              <a:t>avg_weekly_users</a:t>
            </a:r>
            <a:endParaRPr lang="en-US" b="1" dirty="0"/>
          </a:p>
          <a:p>
            <a:r>
              <a:rPr lang="en-US" b="1" dirty="0"/>
              <a:t>FROM </a:t>
            </a:r>
            <a:r>
              <a:rPr lang="en-US" b="1" dirty="0" err="1"/>
              <a:t>weekly_users</a:t>
            </a:r>
            <a:r>
              <a:rPr lang="en-US" b="1" dirty="0"/>
              <a:t>;</a:t>
            </a:r>
            <a:endParaRPr lang="en-IN" b="1" dirty="0"/>
          </a:p>
        </p:txBody>
      </p:sp>
      <p:sp>
        <p:nvSpPr>
          <p:cNvPr id="7" name="TextBox 6">
            <a:extLst>
              <a:ext uri="{FF2B5EF4-FFF2-40B4-BE49-F238E27FC236}">
                <a16:creationId xmlns:a16="http://schemas.microsoft.com/office/drawing/2014/main" id="{51F4414E-F763-5534-A5A4-D6E8D4BE63BC}"/>
              </a:ext>
            </a:extLst>
          </p:cNvPr>
          <p:cNvSpPr txBox="1"/>
          <p:nvPr/>
        </p:nvSpPr>
        <p:spPr>
          <a:xfrm>
            <a:off x="0" y="371565"/>
            <a:ext cx="18288000" cy="861774"/>
          </a:xfrm>
          <a:prstGeom prst="rect">
            <a:avLst/>
          </a:prstGeom>
          <a:noFill/>
        </p:spPr>
        <p:txBody>
          <a:bodyPr wrap="square" rtlCol="0">
            <a:spAutoFit/>
          </a:bodyPr>
          <a:lstStyle/>
          <a:p>
            <a:pPr algn="ctr"/>
            <a:r>
              <a:rPr lang="en-IN" sz="2400" b="1" dirty="0"/>
              <a:t>Weekly User Engagement</a:t>
            </a:r>
            <a:br>
              <a:rPr lang="en-IN" sz="2400" dirty="0"/>
            </a:br>
            <a:endParaRPr lang="en-IN" sz="2400" dirty="0"/>
          </a:p>
        </p:txBody>
      </p:sp>
      <p:pic>
        <p:nvPicPr>
          <p:cNvPr id="5" name="Picture 4">
            <a:extLst>
              <a:ext uri="{FF2B5EF4-FFF2-40B4-BE49-F238E27FC236}">
                <a16:creationId xmlns:a16="http://schemas.microsoft.com/office/drawing/2014/main" id="{0E9A4DEE-C701-FEB7-432E-C864BF436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6933" y="8498224"/>
            <a:ext cx="2019048" cy="933333"/>
          </a:xfrm>
          <a:prstGeom prst="rect">
            <a:avLst/>
          </a:prstGeom>
        </p:spPr>
      </p:pic>
      <p:pic>
        <p:nvPicPr>
          <p:cNvPr id="10" name="Picture 9">
            <a:extLst>
              <a:ext uri="{FF2B5EF4-FFF2-40B4-BE49-F238E27FC236}">
                <a16:creationId xmlns:a16="http://schemas.microsoft.com/office/drawing/2014/main" id="{E83F3FE2-A86F-ECFB-CB59-F6D3CE2B8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1932" y="2450432"/>
            <a:ext cx="4780952" cy="3866667"/>
          </a:xfrm>
          <a:prstGeom prst="rect">
            <a:avLst/>
          </a:prstGeom>
        </p:spPr>
      </p:pic>
      <p:sp>
        <p:nvSpPr>
          <p:cNvPr id="3" name="TextBox 2">
            <a:extLst>
              <a:ext uri="{FF2B5EF4-FFF2-40B4-BE49-F238E27FC236}">
                <a16:creationId xmlns:a16="http://schemas.microsoft.com/office/drawing/2014/main" id="{C5F93EC2-E04E-19C4-955D-6EBBDAA89145}"/>
              </a:ext>
            </a:extLst>
          </p:cNvPr>
          <p:cNvSpPr txBox="1"/>
          <p:nvPr/>
        </p:nvSpPr>
        <p:spPr>
          <a:xfrm>
            <a:off x="457200" y="7430750"/>
            <a:ext cx="10668000" cy="1446550"/>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query finds the average number of users who engaged every week, which is about 3,732. This number helps the company understand its weekly activity. If the number goes up, more people are using the platform. If it drops, they may need to find ways to boost user engagement.</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032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8584F-2799-5084-E127-5CCDA2631C2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2DB33CF-7D0F-C0AC-3B7D-62E3D81023E1}"/>
              </a:ext>
            </a:extLst>
          </p:cNvPr>
          <p:cNvSpPr txBox="1">
            <a:spLocks noGrp="1"/>
          </p:cNvSpPr>
          <p:nvPr>
            <p:ph type="title"/>
          </p:nvPr>
        </p:nvSpPr>
        <p:spPr>
          <a:xfrm>
            <a:off x="533400" y="826205"/>
            <a:ext cx="16002000" cy="540020"/>
          </a:xfrm>
          <a:prstGeom prst="rect">
            <a:avLst/>
          </a:prstGeom>
        </p:spPr>
        <p:txBody>
          <a:bodyPr vert="horz" wrap="square" lIns="0" tIns="12700" rIns="0" bIns="0" rtlCol="0">
            <a:spAutoFit/>
          </a:bodyPr>
          <a:lstStyle/>
          <a:p>
            <a:pPr marL="12700" marR="5080">
              <a:lnSpc>
                <a:spcPts val="4650"/>
              </a:lnSpc>
              <a:spcBef>
                <a:spcPts val="260"/>
              </a:spcBef>
            </a:pPr>
            <a:r>
              <a:rPr lang="en-US" sz="2600" dirty="0">
                <a:latin typeface="Segoe UI" panose="020B0502040204020203" pitchFamily="34" charset="0"/>
                <a:cs typeface="Segoe UI" panose="020B0502040204020203" pitchFamily="34" charset="0"/>
              </a:rPr>
              <a:t>Analyze the growth of users over time for a product</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ED85C2B-3018-FE69-94EF-33FF5A3E3F9B}"/>
              </a:ext>
            </a:extLst>
          </p:cNvPr>
          <p:cNvSpPr txBox="1"/>
          <p:nvPr/>
        </p:nvSpPr>
        <p:spPr>
          <a:xfrm>
            <a:off x="598714" y="1561331"/>
            <a:ext cx="133350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Write an SQL query to calculate the user growth for the product.</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1CD5BDB1-2988-39CC-77AA-90B3468BF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2358514" y="4039392"/>
            <a:ext cx="914400" cy="914400"/>
          </a:xfrm>
          <a:prstGeom prst="rect">
            <a:avLst/>
          </a:prstGeom>
        </p:spPr>
      </p:pic>
      <p:sp>
        <p:nvSpPr>
          <p:cNvPr id="13" name="TextBox 12">
            <a:extLst>
              <a:ext uri="{FF2B5EF4-FFF2-40B4-BE49-F238E27FC236}">
                <a16:creationId xmlns:a16="http://schemas.microsoft.com/office/drawing/2014/main" id="{3CD2BD39-07FE-A77B-2C1A-F716AB94BE8D}"/>
              </a:ext>
            </a:extLst>
          </p:cNvPr>
          <p:cNvSpPr txBox="1"/>
          <p:nvPr/>
        </p:nvSpPr>
        <p:spPr>
          <a:xfrm>
            <a:off x="533400" y="3435488"/>
            <a:ext cx="10210800" cy="3139321"/>
          </a:xfrm>
          <a:prstGeom prst="rect">
            <a:avLst/>
          </a:prstGeom>
          <a:noFill/>
        </p:spPr>
        <p:txBody>
          <a:bodyPr wrap="square" rtlCol="0">
            <a:spAutoFit/>
          </a:bodyPr>
          <a:lstStyle/>
          <a:p>
            <a:r>
              <a:rPr lang="en-US" b="1" dirty="0"/>
              <a:t>WITH </a:t>
            </a:r>
            <a:r>
              <a:rPr lang="en-US" b="1" dirty="0" err="1"/>
              <a:t>weekly_active_users</a:t>
            </a:r>
            <a:r>
              <a:rPr lang="en-US" b="1" dirty="0"/>
              <a:t> AS</a:t>
            </a:r>
          </a:p>
          <a:p>
            <a:r>
              <a:rPr lang="en-US" b="1" dirty="0"/>
              <a:t> </a:t>
            </a:r>
          </a:p>
          <a:p>
            <a:r>
              <a:rPr lang="en-US" b="1" dirty="0"/>
              <a:t>(    SELECT         YEAR(</a:t>
            </a:r>
            <a:r>
              <a:rPr lang="en-US" b="1" dirty="0" err="1"/>
              <a:t>created_at_dt</a:t>
            </a:r>
            <a:r>
              <a:rPr lang="en-US" b="1" dirty="0"/>
              <a:t>) AS yr,        </a:t>
            </a:r>
          </a:p>
          <a:p>
            <a:r>
              <a:rPr lang="en-US" b="1" dirty="0"/>
              <a:t>WEEK(</a:t>
            </a:r>
            <a:r>
              <a:rPr lang="en-US" b="1" dirty="0" err="1"/>
              <a:t>created_at_dt</a:t>
            </a:r>
            <a:r>
              <a:rPr lang="en-US" b="1" dirty="0"/>
              <a:t>) AS week_0,        </a:t>
            </a:r>
          </a:p>
          <a:p>
            <a:r>
              <a:rPr lang="en-US" b="1" dirty="0"/>
              <a:t>COUNT(DISTINCT </a:t>
            </a:r>
            <a:r>
              <a:rPr lang="en-US" b="1" dirty="0" err="1"/>
              <a:t>user_id</a:t>
            </a:r>
            <a:r>
              <a:rPr lang="en-US" b="1" dirty="0"/>
              <a:t>) AS </a:t>
            </a:r>
            <a:r>
              <a:rPr lang="en-US" b="1" dirty="0" err="1"/>
              <a:t>no_of_users</a:t>
            </a:r>
            <a:r>
              <a:rPr lang="en-US" b="1" dirty="0"/>
              <a:t>    </a:t>
            </a:r>
          </a:p>
          <a:p>
            <a:r>
              <a:rPr lang="en-US" b="1" dirty="0"/>
              <a:t>FROM users    </a:t>
            </a:r>
          </a:p>
          <a:p>
            <a:r>
              <a:rPr lang="en-US" b="1" dirty="0"/>
              <a:t>WHERE state = 'active'    </a:t>
            </a:r>
          </a:p>
          <a:p>
            <a:r>
              <a:rPr lang="en-US" b="1" dirty="0"/>
              <a:t>GROUP BY yr, week_0)</a:t>
            </a:r>
          </a:p>
          <a:p>
            <a:endParaRPr lang="en-US" b="1" dirty="0"/>
          </a:p>
          <a:p>
            <a:r>
              <a:rPr lang="en-US" b="1" dirty="0"/>
              <a:t>SELECT *FROM </a:t>
            </a:r>
            <a:r>
              <a:rPr lang="en-US" b="1" dirty="0" err="1"/>
              <a:t>weekly_active_users</a:t>
            </a:r>
            <a:endParaRPr lang="en-US" b="1" dirty="0"/>
          </a:p>
          <a:p>
            <a:r>
              <a:rPr lang="en-US" b="1" dirty="0"/>
              <a:t>ORDER BY yr, week_0 DESC;</a:t>
            </a:r>
          </a:p>
        </p:txBody>
      </p:sp>
      <p:sp>
        <p:nvSpPr>
          <p:cNvPr id="10" name="TextBox 9">
            <a:extLst>
              <a:ext uri="{FF2B5EF4-FFF2-40B4-BE49-F238E27FC236}">
                <a16:creationId xmlns:a16="http://schemas.microsoft.com/office/drawing/2014/main" id="{58076CF8-9EA3-4678-4A7F-9D8FEC5C8BF7}"/>
              </a:ext>
            </a:extLst>
          </p:cNvPr>
          <p:cNvSpPr txBox="1"/>
          <p:nvPr/>
        </p:nvSpPr>
        <p:spPr>
          <a:xfrm>
            <a:off x="-25400" y="266600"/>
            <a:ext cx="18260374" cy="523220"/>
          </a:xfrm>
          <a:prstGeom prst="rect">
            <a:avLst/>
          </a:prstGeom>
          <a:noFill/>
        </p:spPr>
        <p:txBody>
          <a:bodyPr wrap="square" rtlCol="0">
            <a:spAutoFit/>
          </a:bodyPr>
          <a:lstStyle/>
          <a:p>
            <a:pPr algn="ctr"/>
            <a:r>
              <a:rPr lang="en-IN" sz="2800" b="1" dirty="0"/>
              <a:t>User Growth Analysis</a:t>
            </a:r>
            <a:endParaRPr lang="en-IN" sz="2800" dirty="0"/>
          </a:p>
        </p:txBody>
      </p:sp>
      <p:pic>
        <p:nvPicPr>
          <p:cNvPr id="4" name="Picture 3">
            <a:extLst>
              <a:ext uri="{FF2B5EF4-FFF2-40B4-BE49-F238E27FC236}">
                <a16:creationId xmlns:a16="http://schemas.microsoft.com/office/drawing/2014/main" id="{F8F2DF71-C754-F7A3-A1F5-27CCEFF36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2477544"/>
            <a:ext cx="2771429" cy="4038095"/>
          </a:xfrm>
          <a:prstGeom prst="rect">
            <a:avLst/>
          </a:prstGeom>
        </p:spPr>
      </p:pic>
      <p:pic>
        <p:nvPicPr>
          <p:cNvPr id="12" name="Picture 11">
            <a:extLst>
              <a:ext uri="{FF2B5EF4-FFF2-40B4-BE49-F238E27FC236}">
                <a16:creationId xmlns:a16="http://schemas.microsoft.com/office/drawing/2014/main" id="{0B6E03AE-3128-3D9E-F4D8-D62EB6A21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500" y="2859083"/>
            <a:ext cx="4819048" cy="3400000"/>
          </a:xfrm>
          <a:prstGeom prst="rect">
            <a:avLst/>
          </a:prstGeom>
        </p:spPr>
      </p:pic>
      <p:sp>
        <p:nvSpPr>
          <p:cNvPr id="3" name="TextBox 2">
            <a:extLst>
              <a:ext uri="{FF2B5EF4-FFF2-40B4-BE49-F238E27FC236}">
                <a16:creationId xmlns:a16="http://schemas.microsoft.com/office/drawing/2014/main" id="{6F79E27D-6CD7-624D-47B4-EE2394C50756}"/>
              </a:ext>
            </a:extLst>
          </p:cNvPr>
          <p:cNvSpPr txBox="1"/>
          <p:nvPr/>
        </p:nvSpPr>
        <p:spPr>
          <a:xfrm>
            <a:off x="598714" y="7734300"/>
            <a:ext cx="11974286" cy="1107996"/>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Every week, we count how many users are active on the platform. By checking user activity, the company can see if more people are joining or leaving. This helps them understand user trends and know when to improve features or bring new users to keep the platform growing.</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7243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E6B7F-C171-629F-8E7F-B8F15C7963DA}"/>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6DFD093-8415-ABAA-9399-43F3612F6DC7}"/>
              </a:ext>
            </a:extLst>
          </p:cNvPr>
          <p:cNvSpPr txBox="1">
            <a:spLocks noGrp="1"/>
          </p:cNvSpPr>
          <p:nvPr>
            <p:ph type="title"/>
          </p:nvPr>
        </p:nvSpPr>
        <p:spPr>
          <a:xfrm>
            <a:off x="533400" y="826205"/>
            <a:ext cx="16002000" cy="534313"/>
          </a:xfrm>
          <a:prstGeom prst="rect">
            <a:avLst/>
          </a:prstGeom>
        </p:spPr>
        <p:txBody>
          <a:bodyPr vert="horz" wrap="square" lIns="0" tIns="12700" rIns="0" bIns="0" rtlCol="0">
            <a:spAutoFit/>
          </a:bodyPr>
          <a:lstStyle/>
          <a:p>
            <a:pPr marL="12700" marR="5080">
              <a:lnSpc>
                <a:spcPts val="4650"/>
              </a:lnSpc>
              <a:spcBef>
                <a:spcPts val="260"/>
              </a:spcBef>
            </a:pPr>
            <a:r>
              <a:rPr lang="en-US" sz="2400" dirty="0">
                <a:latin typeface="Segoe UI" panose="020B0502040204020203" pitchFamily="34" charset="0"/>
                <a:cs typeface="Segoe UI" panose="020B0502040204020203" pitchFamily="34" charset="0"/>
              </a:rPr>
              <a:t>Analyze the retention of users on a weekly basis after signing up for a product.</a:t>
            </a:r>
            <a:endParaRPr lang="en-US" sz="24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A559E7B-467E-04F6-96FE-1D9484A95236}"/>
              </a:ext>
            </a:extLst>
          </p:cNvPr>
          <p:cNvSpPr txBox="1"/>
          <p:nvPr/>
        </p:nvSpPr>
        <p:spPr>
          <a:xfrm>
            <a:off x="526143" y="1596832"/>
            <a:ext cx="133350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Write an SQL query to calculate the weekly retention of users based on their sign-up cohort.</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26252A4-6C57-E94E-CDDB-D562C982F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2960511" y="4649081"/>
            <a:ext cx="460821" cy="460821"/>
          </a:xfrm>
          <a:prstGeom prst="rect">
            <a:avLst/>
          </a:prstGeom>
        </p:spPr>
      </p:pic>
      <p:sp>
        <p:nvSpPr>
          <p:cNvPr id="13" name="TextBox 12">
            <a:extLst>
              <a:ext uri="{FF2B5EF4-FFF2-40B4-BE49-F238E27FC236}">
                <a16:creationId xmlns:a16="http://schemas.microsoft.com/office/drawing/2014/main" id="{B67B4D19-5373-6B77-1687-C260335FD11C}"/>
              </a:ext>
            </a:extLst>
          </p:cNvPr>
          <p:cNvSpPr txBox="1"/>
          <p:nvPr/>
        </p:nvSpPr>
        <p:spPr>
          <a:xfrm>
            <a:off x="504372" y="2865886"/>
            <a:ext cx="10210800" cy="3139321"/>
          </a:xfrm>
          <a:prstGeom prst="rect">
            <a:avLst/>
          </a:prstGeom>
          <a:noFill/>
        </p:spPr>
        <p:txBody>
          <a:bodyPr wrap="square" rtlCol="0">
            <a:spAutoFit/>
          </a:bodyPr>
          <a:lstStyle/>
          <a:p>
            <a:r>
              <a:rPr lang="en-US" b="1" dirty="0"/>
              <a:t>WITH  </a:t>
            </a:r>
            <a:r>
              <a:rPr lang="en-US" b="1" dirty="0" err="1"/>
              <a:t>weekly_active_users</a:t>
            </a:r>
            <a:r>
              <a:rPr lang="en-US" b="1" dirty="0"/>
              <a:t> AS</a:t>
            </a:r>
          </a:p>
          <a:p>
            <a:r>
              <a:rPr lang="en-US" b="1" dirty="0"/>
              <a:t> </a:t>
            </a:r>
          </a:p>
          <a:p>
            <a:r>
              <a:rPr lang="en-US" b="1" dirty="0"/>
              <a:t>(    SELECT         YEAR(</a:t>
            </a:r>
            <a:r>
              <a:rPr lang="en-US" b="1" dirty="0" err="1"/>
              <a:t>created_at_dt</a:t>
            </a:r>
            <a:r>
              <a:rPr lang="en-US" b="1" dirty="0"/>
              <a:t>) AS yr,        </a:t>
            </a:r>
          </a:p>
          <a:p>
            <a:r>
              <a:rPr lang="en-US" b="1" dirty="0"/>
              <a:t>WEEK(</a:t>
            </a:r>
            <a:r>
              <a:rPr lang="en-US" b="1" dirty="0" err="1"/>
              <a:t>created_at_dt</a:t>
            </a:r>
            <a:r>
              <a:rPr lang="en-US" b="1" dirty="0"/>
              <a:t>) AS week_0,        </a:t>
            </a:r>
          </a:p>
          <a:p>
            <a:r>
              <a:rPr lang="en-US" b="1" dirty="0"/>
              <a:t>COUNT(DISTINCT </a:t>
            </a:r>
            <a:r>
              <a:rPr lang="en-US" b="1" dirty="0" err="1"/>
              <a:t>user_id</a:t>
            </a:r>
            <a:r>
              <a:rPr lang="en-US" b="1" dirty="0"/>
              <a:t>) AS </a:t>
            </a:r>
            <a:r>
              <a:rPr lang="en-US" b="1" dirty="0" err="1"/>
              <a:t>no_of_users</a:t>
            </a:r>
            <a:r>
              <a:rPr lang="en-US" b="1" dirty="0"/>
              <a:t>    </a:t>
            </a:r>
          </a:p>
          <a:p>
            <a:r>
              <a:rPr lang="en-US" b="1" dirty="0"/>
              <a:t>FROM users    </a:t>
            </a:r>
          </a:p>
          <a:p>
            <a:r>
              <a:rPr lang="en-US" b="1" dirty="0"/>
              <a:t>WHERE state = 'active'    </a:t>
            </a:r>
          </a:p>
          <a:p>
            <a:r>
              <a:rPr lang="en-US" b="1" dirty="0"/>
              <a:t>GROUP BY yr, week_0)</a:t>
            </a:r>
          </a:p>
          <a:p>
            <a:endParaRPr lang="en-US" b="1" dirty="0"/>
          </a:p>
          <a:p>
            <a:r>
              <a:rPr lang="en-US" b="1" dirty="0"/>
              <a:t>SELECT *FROM </a:t>
            </a:r>
            <a:r>
              <a:rPr lang="en-US" b="1" dirty="0" err="1"/>
              <a:t>weekly_active_users</a:t>
            </a:r>
            <a:endParaRPr lang="en-US" b="1" dirty="0"/>
          </a:p>
          <a:p>
            <a:r>
              <a:rPr lang="en-US" b="1" dirty="0"/>
              <a:t>ORDER BY yr, week_0 DESC;</a:t>
            </a:r>
          </a:p>
        </p:txBody>
      </p:sp>
      <p:sp>
        <p:nvSpPr>
          <p:cNvPr id="10" name="TextBox 9">
            <a:extLst>
              <a:ext uri="{FF2B5EF4-FFF2-40B4-BE49-F238E27FC236}">
                <a16:creationId xmlns:a16="http://schemas.microsoft.com/office/drawing/2014/main" id="{0CE4E3A8-659E-415E-16DB-8E85C77929E1}"/>
              </a:ext>
            </a:extLst>
          </p:cNvPr>
          <p:cNvSpPr txBox="1"/>
          <p:nvPr/>
        </p:nvSpPr>
        <p:spPr>
          <a:xfrm>
            <a:off x="-25400" y="266600"/>
            <a:ext cx="18260374" cy="954107"/>
          </a:xfrm>
          <a:prstGeom prst="rect">
            <a:avLst/>
          </a:prstGeom>
          <a:noFill/>
        </p:spPr>
        <p:txBody>
          <a:bodyPr wrap="square" rtlCol="0">
            <a:spAutoFit/>
          </a:bodyPr>
          <a:lstStyle/>
          <a:p>
            <a:pPr algn="ctr"/>
            <a:r>
              <a:rPr lang="en-IN" sz="2800" b="1" dirty="0"/>
              <a:t>Weekly Retention Analysis</a:t>
            </a:r>
            <a:br>
              <a:rPr lang="en-IN" sz="2800" dirty="0"/>
            </a:br>
            <a:endParaRPr lang="en-IN" sz="2800" dirty="0"/>
          </a:p>
        </p:txBody>
      </p:sp>
      <p:pic>
        <p:nvPicPr>
          <p:cNvPr id="4" name="Picture 3">
            <a:extLst>
              <a:ext uri="{FF2B5EF4-FFF2-40B4-BE49-F238E27FC236}">
                <a16:creationId xmlns:a16="http://schemas.microsoft.com/office/drawing/2014/main" id="{4685F597-FD55-D7D6-A11B-9EBFBDFE5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2860443"/>
            <a:ext cx="2771429" cy="4038095"/>
          </a:xfrm>
          <a:prstGeom prst="rect">
            <a:avLst/>
          </a:prstGeom>
        </p:spPr>
      </p:pic>
      <p:pic>
        <p:nvPicPr>
          <p:cNvPr id="12" name="Picture 11">
            <a:extLst>
              <a:ext uri="{FF2B5EF4-FFF2-40B4-BE49-F238E27FC236}">
                <a16:creationId xmlns:a16="http://schemas.microsoft.com/office/drawing/2014/main" id="{A231584F-4295-34E3-CDE5-60D359C46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617" y="3179492"/>
            <a:ext cx="4819048" cy="3400000"/>
          </a:xfrm>
          <a:prstGeom prst="rect">
            <a:avLst/>
          </a:prstGeom>
        </p:spPr>
      </p:pic>
      <p:sp>
        <p:nvSpPr>
          <p:cNvPr id="3" name="TextBox 2">
            <a:extLst>
              <a:ext uri="{FF2B5EF4-FFF2-40B4-BE49-F238E27FC236}">
                <a16:creationId xmlns:a16="http://schemas.microsoft.com/office/drawing/2014/main" id="{4C75E4C0-47BD-7B76-03AE-F42E1DB3B4B0}"/>
              </a:ext>
            </a:extLst>
          </p:cNvPr>
          <p:cNvSpPr txBox="1"/>
          <p:nvPr/>
        </p:nvSpPr>
        <p:spPr>
          <a:xfrm>
            <a:off x="482601" y="7582172"/>
            <a:ext cx="12059865" cy="1107996"/>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data shows the number of unique active users each week. We can see big changes week to week, with some weeks having over 100 users while others are much lower. This means user activity is not steady and may depend on events or specific factors during those weeks.</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80234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D5C62-AF40-7E70-58D8-5CCB3BDE4847}"/>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797BCD43-E240-856B-B740-5484A6A43445}"/>
              </a:ext>
            </a:extLst>
          </p:cNvPr>
          <p:cNvSpPr txBox="1">
            <a:spLocks noGrp="1"/>
          </p:cNvSpPr>
          <p:nvPr>
            <p:ph type="title"/>
          </p:nvPr>
        </p:nvSpPr>
        <p:spPr>
          <a:xfrm>
            <a:off x="533400" y="826205"/>
            <a:ext cx="16002000" cy="540020"/>
          </a:xfrm>
          <a:prstGeom prst="rect">
            <a:avLst/>
          </a:prstGeom>
        </p:spPr>
        <p:txBody>
          <a:bodyPr vert="horz" wrap="square" lIns="0" tIns="12700" rIns="0" bIns="0" rtlCol="0">
            <a:spAutoFit/>
          </a:bodyPr>
          <a:lstStyle/>
          <a:p>
            <a:pPr marL="12700" marR="5080">
              <a:lnSpc>
                <a:spcPts val="4650"/>
              </a:lnSpc>
              <a:spcBef>
                <a:spcPts val="260"/>
              </a:spcBef>
            </a:pPr>
            <a:r>
              <a:rPr lang="en-US" sz="2600" dirty="0">
                <a:latin typeface="Segoe UI" panose="020B0502040204020203" pitchFamily="34" charset="0"/>
                <a:cs typeface="Segoe UI" panose="020B0502040204020203" pitchFamily="34" charset="0"/>
              </a:rPr>
              <a:t>Measure the activeness of users on a weekly basis per device.</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32F5EA6A-4E66-6ECC-A2A1-6A52B237D727}"/>
              </a:ext>
            </a:extLst>
          </p:cNvPr>
          <p:cNvSpPr txBox="1"/>
          <p:nvPr/>
        </p:nvSpPr>
        <p:spPr>
          <a:xfrm>
            <a:off x="526143" y="1596832"/>
            <a:ext cx="133350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Write an SQL query to calculate the weekly engagement per device.</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0410C4E4-2081-EA6C-43C2-62032F5B9C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6064" y="6253444"/>
            <a:ext cx="460821" cy="460821"/>
          </a:xfrm>
          <a:prstGeom prst="rect">
            <a:avLst/>
          </a:prstGeom>
        </p:spPr>
      </p:pic>
      <p:sp>
        <p:nvSpPr>
          <p:cNvPr id="13" name="TextBox 12">
            <a:extLst>
              <a:ext uri="{FF2B5EF4-FFF2-40B4-BE49-F238E27FC236}">
                <a16:creationId xmlns:a16="http://schemas.microsoft.com/office/drawing/2014/main" id="{3A5EA36E-52A4-66A4-1BE8-4D45887B68EE}"/>
              </a:ext>
            </a:extLst>
          </p:cNvPr>
          <p:cNvSpPr txBox="1"/>
          <p:nvPr/>
        </p:nvSpPr>
        <p:spPr>
          <a:xfrm>
            <a:off x="1143000" y="3543300"/>
            <a:ext cx="10210800" cy="2585323"/>
          </a:xfrm>
          <a:prstGeom prst="rect">
            <a:avLst/>
          </a:prstGeom>
          <a:noFill/>
        </p:spPr>
        <p:txBody>
          <a:bodyPr wrap="square" rtlCol="0">
            <a:spAutoFit/>
          </a:bodyPr>
          <a:lstStyle/>
          <a:p>
            <a:r>
              <a:rPr lang="en-US" b="1" dirty="0"/>
              <a:t>SELECT    </a:t>
            </a:r>
          </a:p>
          <a:p>
            <a:r>
              <a:rPr lang="en-US" b="1" dirty="0"/>
              <a:t>YEAR(</a:t>
            </a:r>
            <a:r>
              <a:rPr lang="en-US" b="1" dirty="0" err="1"/>
              <a:t>occurred_at_clean</a:t>
            </a:r>
            <a:r>
              <a:rPr lang="en-US" b="1" dirty="0"/>
              <a:t>) AS year,    </a:t>
            </a:r>
          </a:p>
          <a:p>
            <a:r>
              <a:rPr lang="en-US" b="1" dirty="0"/>
              <a:t>WEEK(</a:t>
            </a:r>
            <a:r>
              <a:rPr lang="en-US" b="1" dirty="0" err="1"/>
              <a:t>occurred_at_clean</a:t>
            </a:r>
            <a:r>
              <a:rPr lang="en-US" b="1" dirty="0"/>
              <a:t>, 3) AS week,     </a:t>
            </a:r>
          </a:p>
          <a:p>
            <a:r>
              <a:rPr lang="en-US" b="1" dirty="0"/>
              <a:t>device,    </a:t>
            </a:r>
          </a:p>
          <a:p>
            <a:r>
              <a:rPr lang="en-US" b="1" dirty="0"/>
              <a:t>COUNT(DISTINCT </a:t>
            </a:r>
            <a:r>
              <a:rPr lang="en-US" b="1" dirty="0" err="1"/>
              <a:t>user_id</a:t>
            </a:r>
            <a:r>
              <a:rPr lang="en-US" b="1" dirty="0"/>
              <a:t>) AS </a:t>
            </a:r>
            <a:r>
              <a:rPr lang="en-US" b="1" dirty="0" err="1"/>
              <a:t>weekly_active_users</a:t>
            </a:r>
            <a:endParaRPr lang="en-US" b="1" dirty="0"/>
          </a:p>
          <a:p>
            <a:r>
              <a:rPr lang="en-US" b="1" dirty="0"/>
              <a:t>FROM events</a:t>
            </a:r>
          </a:p>
          <a:p>
            <a:r>
              <a:rPr lang="en-US" b="1" dirty="0"/>
              <a:t>WHERE </a:t>
            </a:r>
            <a:r>
              <a:rPr lang="en-US" b="1" dirty="0" err="1"/>
              <a:t>event_type</a:t>
            </a:r>
            <a:r>
              <a:rPr lang="en-US" b="1" dirty="0"/>
              <a:t> = 'engagement’</a:t>
            </a:r>
          </a:p>
          <a:p>
            <a:r>
              <a:rPr lang="en-US" b="1" dirty="0"/>
              <a:t>GROUP BY    YEAR(</a:t>
            </a:r>
            <a:r>
              <a:rPr lang="en-US" b="1" dirty="0" err="1"/>
              <a:t>occurred_at_clean</a:t>
            </a:r>
            <a:r>
              <a:rPr lang="en-US" b="1" dirty="0"/>
              <a:t>),    WEEK(</a:t>
            </a:r>
            <a:r>
              <a:rPr lang="en-US" b="1" dirty="0" err="1"/>
              <a:t>occurred_at_clean</a:t>
            </a:r>
            <a:r>
              <a:rPr lang="en-US" b="1" dirty="0"/>
              <a:t>, 3),    device</a:t>
            </a:r>
          </a:p>
          <a:p>
            <a:r>
              <a:rPr lang="en-US" b="1" dirty="0"/>
              <a:t>ORDER BY year, week, device;</a:t>
            </a:r>
          </a:p>
        </p:txBody>
      </p:sp>
      <p:sp>
        <p:nvSpPr>
          <p:cNvPr id="10" name="TextBox 9">
            <a:extLst>
              <a:ext uri="{FF2B5EF4-FFF2-40B4-BE49-F238E27FC236}">
                <a16:creationId xmlns:a16="http://schemas.microsoft.com/office/drawing/2014/main" id="{5986A0A5-BBE5-FBF6-E992-7FE8DB2E5FD1}"/>
              </a:ext>
            </a:extLst>
          </p:cNvPr>
          <p:cNvSpPr txBox="1"/>
          <p:nvPr/>
        </p:nvSpPr>
        <p:spPr>
          <a:xfrm>
            <a:off x="-25400" y="266600"/>
            <a:ext cx="18260374" cy="954107"/>
          </a:xfrm>
          <a:prstGeom prst="rect">
            <a:avLst/>
          </a:prstGeom>
          <a:noFill/>
        </p:spPr>
        <p:txBody>
          <a:bodyPr wrap="square" rtlCol="0">
            <a:spAutoFit/>
          </a:bodyPr>
          <a:lstStyle/>
          <a:p>
            <a:pPr algn="ctr"/>
            <a:r>
              <a:rPr lang="en-IN" sz="2800" b="1" dirty="0"/>
              <a:t>Weekly Engagement Per Device</a:t>
            </a:r>
            <a:br>
              <a:rPr lang="en-IN" sz="2800" dirty="0"/>
            </a:br>
            <a:endParaRPr lang="en-IN" sz="2800" dirty="0"/>
          </a:p>
        </p:txBody>
      </p:sp>
      <p:pic>
        <p:nvPicPr>
          <p:cNvPr id="5" name="Picture 4">
            <a:extLst>
              <a:ext uri="{FF2B5EF4-FFF2-40B4-BE49-F238E27FC236}">
                <a16:creationId xmlns:a16="http://schemas.microsoft.com/office/drawing/2014/main" id="{91F3767A-82C2-F16F-AD00-EEBE574BD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946" y="3048323"/>
            <a:ext cx="4077053" cy="2789162"/>
          </a:xfrm>
          <a:prstGeom prst="rect">
            <a:avLst/>
          </a:prstGeom>
        </p:spPr>
      </p:pic>
      <p:pic>
        <p:nvPicPr>
          <p:cNvPr id="7" name="Picture 6">
            <a:extLst>
              <a:ext uri="{FF2B5EF4-FFF2-40B4-BE49-F238E27FC236}">
                <a16:creationId xmlns:a16="http://schemas.microsoft.com/office/drawing/2014/main" id="{36376C06-8BC1-05FA-51F0-17B1C9B7F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7549" y="6816426"/>
            <a:ext cx="3337849" cy="2644369"/>
          </a:xfrm>
          <a:prstGeom prst="rect">
            <a:avLst/>
          </a:prstGeom>
        </p:spPr>
      </p:pic>
      <p:sp>
        <p:nvSpPr>
          <p:cNvPr id="3" name="TextBox 2">
            <a:extLst>
              <a:ext uri="{FF2B5EF4-FFF2-40B4-BE49-F238E27FC236}">
                <a16:creationId xmlns:a16="http://schemas.microsoft.com/office/drawing/2014/main" id="{259E7BDD-F48B-96EB-B3BB-0EF0FFAC06C9}"/>
              </a:ext>
            </a:extLst>
          </p:cNvPr>
          <p:cNvSpPr txBox="1"/>
          <p:nvPr/>
        </p:nvSpPr>
        <p:spPr>
          <a:xfrm>
            <a:off x="838200" y="7472690"/>
            <a:ext cx="11215914" cy="1446550"/>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query counts how many different users are active each week on different devices. This helps the company see which devices are most popular and when people use them most. Tracking weekly active users by device helps plan updates, fix issues, and make sure the platform works well for everyone.</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914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D6832-8807-C7E5-B6C3-95E35038D5F2}"/>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780C949D-A108-C683-464A-AFA4CC44A977}"/>
              </a:ext>
            </a:extLst>
          </p:cNvPr>
          <p:cNvSpPr txBox="1">
            <a:spLocks noGrp="1"/>
          </p:cNvSpPr>
          <p:nvPr>
            <p:ph type="title"/>
          </p:nvPr>
        </p:nvSpPr>
        <p:spPr>
          <a:xfrm>
            <a:off x="533400" y="826205"/>
            <a:ext cx="16002000" cy="540341"/>
          </a:xfrm>
          <a:prstGeom prst="rect">
            <a:avLst/>
          </a:prstGeom>
        </p:spPr>
        <p:txBody>
          <a:bodyPr vert="horz" wrap="square" lIns="0" tIns="12700" rIns="0" bIns="0" rtlCol="0">
            <a:spAutoFit/>
          </a:bodyPr>
          <a:lstStyle/>
          <a:p>
            <a:pPr marL="12700" marR="5080">
              <a:lnSpc>
                <a:spcPts val="4650"/>
              </a:lnSpc>
              <a:spcBef>
                <a:spcPts val="260"/>
              </a:spcBef>
            </a:pPr>
            <a:r>
              <a:rPr lang="en-US" sz="2600" dirty="0">
                <a:latin typeface="Segoe UI" panose="020B0502040204020203" pitchFamily="34" charset="0"/>
                <a:cs typeface="Segoe UI" panose="020B0502040204020203" pitchFamily="34" charset="0"/>
              </a:rPr>
              <a:t> Analyze how users are engaging with the email service.</a:t>
            </a:r>
            <a:endParaRPr lang="en-US" sz="260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3D50ABFB-4B00-2C3B-D46E-2AD39BFCB6A7}"/>
              </a:ext>
            </a:extLst>
          </p:cNvPr>
          <p:cNvSpPr txBox="1"/>
          <p:nvPr/>
        </p:nvSpPr>
        <p:spPr>
          <a:xfrm>
            <a:off x="526143" y="1596832"/>
            <a:ext cx="1333500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 Write an SQL query to calculate the email engagement metrics.</a:t>
            </a:r>
            <a:endParaRPr lang="en-IN" sz="24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0CCB04CC-FD91-B322-9456-EDA0368F5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2803742" y="4227723"/>
            <a:ext cx="963789" cy="963789"/>
          </a:xfrm>
          <a:prstGeom prst="rect">
            <a:avLst/>
          </a:prstGeom>
        </p:spPr>
      </p:pic>
      <p:sp>
        <p:nvSpPr>
          <p:cNvPr id="13" name="TextBox 12">
            <a:extLst>
              <a:ext uri="{FF2B5EF4-FFF2-40B4-BE49-F238E27FC236}">
                <a16:creationId xmlns:a16="http://schemas.microsoft.com/office/drawing/2014/main" id="{E86D2776-F485-D544-3D29-862A8FB1318E}"/>
              </a:ext>
            </a:extLst>
          </p:cNvPr>
          <p:cNvSpPr txBox="1"/>
          <p:nvPr/>
        </p:nvSpPr>
        <p:spPr>
          <a:xfrm>
            <a:off x="609600" y="3467100"/>
            <a:ext cx="17865277" cy="2031325"/>
          </a:xfrm>
          <a:prstGeom prst="rect">
            <a:avLst/>
          </a:prstGeom>
          <a:noFill/>
        </p:spPr>
        <p:txBody>
          <a:bodyPr wrap="square" rtlCol="0">
            <a:spAutoFit/>
          </a:bodyPr>
          <a:lstStyle/>
          <a:p>
            <a:r>
              <a:rPr lang="en-US" b="1" dirty="0"/>
              <a:t>SELECT    </a:t>
            </a:r>
          </a:p>
          <a:p>
            <a:r>
              <a:rPr lang="en-US" b="1" dirty="0"/>
              <a:t>action,    </a:t>
            </a:r>
          </a:p>
          <a:p>
            <a:r>
              <a:rPr lang="en-US" b="1" dirty="0"/>
              <a:t>COUNT(DISTINCT </a:t>
            </a:r>
            <a:r>
              <a:rPr lang="en-US" b="1" dirty="0" err="1"/>
              <a:t>user_id</a:t>
            </a:r>
            <a:r>
              <a:rPr lang="en-US" b="1" dirty="0"/>
              <a:t>) AS </a:t>
            </a:r>
            <a:r>
              <a:rPr lang="en-US" b="1" dirty="0" err="1"/>
              <a:t>unique_users_count</a:t>
            </a:r>
            <a:r>
              <a:rPr lang="en-US" b="1" dirty="0"/>
              <a:t>,    </a:t>
            </a:r>
          </a:p>
          <a:p>
            <a:r>
              <a:rPr lang="en-US" b="1" dirty="0"/>
              <a:t>COUNT(*) AS </a:t>
            </a:r>
            <a:r>
              <a:rPr lang="en-US" b="1" dirty="0" err="1"/>
              <a:t>total_actions_count</a:t>
            </a:r>
            <a:endParaRPr lang="en-US" b="1" dirty="0"/>
          </a:p>
          <a:p>
            <a:r>
              <a:rPr lang="en-US" b="1" dirty="0"/>
              <a:t>FROM    </a:t>
            </a:r>
            <a:r>
              <a:rPr lang="en-US" b="1" dirty="0" err="1"/>
              <a:t>email_events</a:t>
            </a:r>
            <a:endParaRPr lang="en-US" b="1" dirty="0"/>
          </a:p>
          <a:p>
            <a:r>
              <a:rPr lang="en-US" b="1" dirty="0"/>
              <a:t>GROUP BY    action</a:t>
            </a:r>
          </a:p>
          <a:p>
            <a:r>
              <a:rPr lang="en-US" b="1" dirty="0"/>
              <a:t>ORDER BY    action;</a:t>
            </a:r>
          </a:p>
        </p:txBody>
      </p:sp>
      <p:sp>
        <p:nvSpPr>
          <p:cNvPr id="10" name="TextBox 9">
            <a:extLst>
              <a:ext uri="{FF2B5EF4-FFF2-40B4-BE49-F238E27FC236}">
                <a16:creationId xmlns:a16="http://schemas.microsoft.com/office/drawing/2014/main" id="{58775120-DE69-0675-1EF9-9490AE224E61}"/>
              </a:ext>
            </a:extLst>
          </p:cNvPr>
          <p:cNvSpPr txBox="1"/>
          <p:nvPr/>
        </p:nvSpPr>
        <p:spPr>
          <a:xfrm>
            <a:off x="-25400" y="266600"/>
            <a:ext cx="18260374" cy="954107"/>
          </a:xfrm>
          <a:prstGeom prst="rect">
            <a:avLst/>
          </a:prstGeom>
          <a:noFill/>
        </p:spPr>
        <p:txBody>
          <a:bodyPr wrap="square" rtlCol="0">
            <a:spAutoFit/>
          </a:bodyPr>
          <a:lstStyle/>
          <a:p>
            <a:pPr algn="ctr"/>
            <a:r>
              <a:rPr lang="en-IN" sz="2800" b="1" dirty="0"/>
              <a:t>Email Engagement Analysis</a:t>
            </a:r>
            <a:br>
              <a:rPr lang="en-IN" sz="2800" dirty="0"/>
            </a:br>
            <a:endParaRPr lang="en-IN" sz="2800" dirty="0"/>
          </a:p>
        </p:txBody>
      </p:sp>
      <p:pic>
        <p:nvPicPr>
          <p:cNvPr id="4" name="Picture 3">
            <a:extLst>
              <a:ext uri="{FF2B5EF4-FFF2-40B4-BE49-F238E27FC236}">
                <a16:creationId xmlns:a16="http://schemas.microsoft.com/office/drawing/2014/main" id="{9093A177-15E1-3757-2658-EDE5F7328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263" y="4119016"/>
            <a:ext cx="3863675" cy="1181202"/>
          </a:xfrm>
          <a:prstGeom prst="rect">
            <a:avLst/>
          </a:prstGeom>
        </p:spPr>
      </p:pic>
      <p:pic>
        <p:nvPicPr>
          <p:cNvPr id="8" name="Picture 7">
            <a:extLst>
              <a:ext uri="{FF2B5EF4-FFF2-40B4-BE49-F238E27FC236}">
                <a16:creationId xmlns:a16="http://schemas.microsoft.com/office/drawing/2014/main" id="{025B97D4-03E0-7694-9F61-0C71A8473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3338204"/>
            <a:ext cx="4503810" cy="2606266"/>
          </a:xfrm>
          <a:prstGeom prst="rect">
            <a:avLst/>
          </a:prstGeom>
        </p:spPr>
      </p:pic>
      <p:sp>
        <p:nvSpPr>
          <p:cNvPr id="3" name="TextBox 2">
            <a:extLst>
              <a:ext uri="{FF2B5EF4-FFF2-40B4-BE49-F238E27FC236}">
                <a16:creationId xmlns:a16="http://schemas.microsoft.com/office/drawing/2014/main" id="{FAFF25C2-0C15-D7C9-E221-DC0C49629BA0}"/>
              </a:ext>
            </a:extLst>
          </p:cNvPr>
          <p:cNvSpPr txBox="1"/>
          <p:nvPr/>
        </p:nvSpPr>
        <p:spPr>
          <a:xfrm>
            <a:off x="526143" y="7084487"/>
            <a:ext cx="15925800" cy="1107996"/>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data shows user actions on emails. Most users opened emails (5927 users, 26459 actions), meaning some opened multiple times. Weekly digests had 4111 users but a high total count (57627), showing repeated engagement. </a:t>
            </a:r>
            <a:r>
              <a:rPr lang="en-US" sz="2200" dirty="0" err="1">
                <a:latin typeface="Segoe UI" panose="020B0502040204020203" pitchFamily="34" charset="0"/>
                <a:cs typeface="Segoe UI" panose="020B0502040204020203" pitchFamily="34" charset="0"/>
              </a:rPr>
              <a:t>Clickthroughs</a:t>
            </a:r>
            <a:r>
              <a:rPr lang="en-US" sz="2200" dirty="0">
                <a:latin typeface="Segoe UI" panose="020B0502040204020203" pitchFamily="34" charset="0"/>
                <a:cs typeface="Segoe UI" panose="020B0502040204020203" pitchFamily="34" charset="0"/>
              </a:rPr>
              <a:t> were fewer (5727 users, 9019 actions), suggesting many open emails but fewer click on links.</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231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0AA1-5E8C-28F8-7571-9560DFC3FECD}"/>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32E237EC-CB04-6A82-151F-C855ADE91DBD}"/>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D70A5D1A-927E-8EFE-E95F-A8643E36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4020994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0" y="3390900"/>
            <a:ext cx="18288000" cy="986809"/>
          </a:xfrm>
          <a:prstGeom prst="rect">
            <a:avLst/>
          </a:prstGeom>
        </p:spPr>
        <p:txBody>
          <a:bodyPr vert="horz" wrap="square" lIns="0" tIns="17145" rIns="0" bIns="0" rtlCol="0">
            <a:spAutoFit/>
          </a:bodyPr>
          <a:lstStyle/>
          <a:p>
            <a:pPr algn="ctr"/>
            <a:r>
              <a:rPr lang="en-IN" b="1" dirty="0"/>
              <a:t>Hiring Process Analytics</a:t>
            </a: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spc="130" dirty="0">
                <a:solidFill>
                  <a:srgbClr val="F4F4F4"/>
                </a:solidFill>
                <a:latin typeface="Trebuchet MS"/>
                <a:cs typeface="Trebuchet MS"/>
              </a:rPr>
              <a:t>Presented</a:t>
            </a:r>
            <a:r>
              <a:rPr lang="en-IN" sz="1800" spc="-75" dirty="0">
                <a:solidFill>
                  <a:srgbClr val="F4F4F4"/>
                </a:solidFill>
                <a:latin typeface="Trebuchet MS"/>
                <a:cs typeface="Trebuchet MS"/>
              </a:rPr>
              <a:t> </a:t>
            </a:r>
            <a:r>
              <a:rPr lang="en-IN" sz="1800" spc="130" dirty="0">
                <a:solidFill>
                  <a:srgbClr val="F4F4F4"/>
                </a:solidFill>
                <a:latin typeface="Trebuchet MS"/>
                <a:cs typeface="Trebuchet MS"/>
              </a:rPr>
              <a:t>By : Rahul Vishwakarma</a:t>
            </a:r>
            <a:endParaRPr lang="en-IN" dirty="0"/>
          </a:p>
        </p:txBody>
      </p:sp>
    </p:spTree>
    <p:extLst>
      <p:ext uri="{BB962C8B-B14F-4D97-AF65-F5344CB8AC3E}">
        <p14:creationId xmlns:p14="http://schemas.microsoft.com/office/powerpoint/2010/main" val="1988087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790700"/>
            <a:ext cx="16154400" cy="982320"/>
          </a:xfrm>
          <a:prstGeom prst="rect">
            <a:avLst/>
          </a:prstGeom>
        </p:spPr>
        <p:txBody>
          <a:bodyPr vert="horz" wrap="square" lIns="0" tIns="12700" rIns="0" bIns="0" rtlCol="0">
            <a:spAutoFit/>
          </a:bodyPr>
          <a:lstStyle/>
          <a:p>
            <a:pPr marL="12700">
              <a:lnSpc>
                <a:spcPct val="100000"/>
              </a:lnSpc>
              <a:spcBef>
                <a:spcPts val="100"/>
              </a:spcBef>
            </a:pPr>
            <a:r>
              <a:rPr lang="en-IN" b="1" dirty="0"/>
              <a:t>Description</a:t>
            </a:r>
            <a:endParaRPr sz="5400" b="1" dirty="0">
              <a:solidFill>
                <a:schemeClr val="tx1"/>
              </a:solidFill>
              <a:latin typeface="Segoe UI" panose="020B0502040204020203" pitchFamily="34" charset="0"/>
              <a:cs typeface="Segoe UI" panose="020B0502040204020203" pitchFamily="34" charset="0"/>
            </a:endParaRPr>
          </a:p>
        </p:txBody>
      </p:sp>
      <p:sp>
        <p:nvSpPr>
          <p:cNvPr id="3" name="object 3"/>
          <p:cNvSpPr txBox="1"/>
          <p:nvPr/>
        </p:nvSpPr>
        <p:spPr>
          <a:xfrm>
            <a:off x="2365264" y="3238500"/>
            <a:ext cx="15389335" cy="1869871"/>
          </a:xfrm>
          <a:prstGeom prst="rect">
            <a:avLst/>
          </a:prstGeom>
        </p:spPr>
        <p:txBody>
          <a:bodyPr vert="horz" wrap="square" lIns="0" tIns="12700" rIns="0" bIns="0" rtlCol="0">
            <a:spAutoFit/>
          </a:bodyPr>
          <a:lstStyle/>
          <a:p>
            <a:pPr marL="355600" marR="1408430" indent="-342900">
              <a:lnSpc>
                <a:spcPct val="110400"/>
              </a:lnSpc>
              <a:spcBef>
                <a:spcPts val="100"/>
              </a:spcBef>
              <a:buFont typeface="Arial" panose="020B0604020202020204" pitchFamily="34" charset="0"/>
              <a:buChar char="•"/>
            </a:pPr>
            <a:r>
              <a:rPr lang="en-US" sz="2800" dirty="0"/>
              <a:t>My task is to analyze the company's hiring process data and draw meaningful insights from it. The hiring process is a crucial function of any company, and understanding trends such as the number of rejections, interviews, job types, and vacancies can provide valuable insights for the hiring department.</a:t>
            </a:r>
          </a:p>
        </p:txBody>
      </p:sp>
    </p:spTree>
    <p:extLst>
      <p:ext uri="{BB962C8B-B14F-4D97-AF65-F5344CB8AC3E}">
        <p14:creationId xmlns:p14="http://schemas.microsoft.com/office/powerpoint/2010/main" val="3218044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320E6-A394-CDB2-96ED-38C1D5A2A9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307EE2B-A5F4-0A88-93FB-137E0450573F}"/>
              </a:ext>
            </a:extLst>
          </p:cNvPr>
          <p:cNvSpPr txBox="1">
            <a:spLocks noGrp="1"/>
          </p:cNvSpPr>
          <p:nvPr>
            <p:ph type="title"/>
          </p:nvPr>
        </p:nvSpPr>
        <p:spPr>
          <a:xfrm>
            <a:off x="1524000" y="1790700"/>
            <a:ext cx="16154400" cy="982320"/>
          </a:xfrm>
          <a:prstGeom prst="rect">
            <a:avLst/>
          </a:prstGeom>
        </p:spPr>
        <p:txBody>
          <a:bodyPr vert="horz" wrap="square" lIns="0" tIns="12700" rIns="0" bIns="0" rtlCol="0">
            <a:spAutoFit/>
          </a:bodyPr>
          <a:lstStyle/>
          <a:p>
            <a:r>
              <a:rPr lang="en-IN" dirty="0">
                <a:latin typeface="Segoe UI" panose="020B0502040204020203" pitchFamily="34" charset="0"/>
                <a:cs typeface="Segoe UI" panose="020B0502040204020203" pitchFamily="34" charset="0"/>
              </a:rPr>
              <a:t>Approach</a:t>
            </a:r>
          </a:p>
        </p:txBody>
      </p:sp>
      <p:sp>
        <p:nvSpPr>
          <p:cNvPr id="3" name="object 3">
            <a:extLst>
              <a:ext uri="{FF2B5EF4-FFF2-40B4-BE49-F238E27FC236}">
                <a16:creationId xmlns:a16="http://schemas.microsoft.com/office/drawing/2014/main" id="{C5B3B3EB-0CBF-8ECF-F618-E3178A9396F7}"/>
              </a:ext>
            </a:extLst>
          </p:cNvPr>
          <p:cNvSpPr txBox="1"/>
          <p:nvPr/>
        </p:nvSpPr>
        <p:spPr>
          <a:xfrm>
            <a:off x="2365264" y="3238500"/>
            <a:ext cx="15389335" cy="6045245"/>
          </a:xfrm>
          <a:prstGeom prst="rect">
            <a:avLst/>
          </a:prstGeom>
        </p:spPr>
        <p:txBody>
          <a:bodyPr vert="horz" wrap="square" lIns="0" tIns="12700" rIns="0" bIns="0" rtlCol="0">
            <a:spAutoFit/>
          </a:bodyPr>
          <a:lstStyle/>
          <a:p>
            <a:r>
              <a:rPr lang="en-US" sz="2800" b="1" dirty="0">
                <a:latin typeface="Segoe UI" panose="020B0502040204020203" pitchFamily="34" charset="0"/>
                <a:cs typeface="Segoe UI" panose="020B0502040204020203" pitchFamily="34" charset="0"/>
              </a:rPr>
              <a:t>Handling Missing Data:</a:t>
            </a:r>
            <a:r>
              <a:rPr lang="en-US" sz="2800" dirty="0">
                <a:latin typeface="Segoe UI" panose="020B0502040204020203" pitchFamily="34" charset="0"/>
                <a:cs typeface="Segoe UI" panose="020B0502040204020203" pitchFamily="34" charset="0"/>
              </a:rPr>
              <a:t> Check if there are any missing values in the dataset. If there are, decide on the best strategy to handle them.</a:t>
            </a:r>
          </a:p>
          <a:p>
            <a:endParaRPr lang="en-US" sz="2800"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Clubbing Columns:</a:t>
            </a:r>
            <a:r>
              <a:rPr lang="en-US" sz="2800" dirty="0">
                <a:latin typeface="Segoe UI" panose="020B0502040204020203" pitchFamily="34" charset="0"/>
                <a:cs typeface="Segoe UI" panose="020B0502040204020203" pitchFamily="34" charset="0"/>
              </a:rPr>
              <a:t> If there are columns with multiple categories that can be combined, do so to simplify your analysis.</a:t>
            </a:r>
          </a:p>
          <a:p>
            <a:endParaRPr lang="en-US" sz="2800"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Outlier Detection:</a:t>
            </a:r>
            <a:r>
              <a:rPr lang="en-US" sz="2800" dirty="0">
                <a:latin typeface="Segoe UI" panose="020B0502040204020203" pitchFamily="34" charset="0"/>
                <a:cs typeface="Segoe UI" panose="020B0502040204020203" pitchFamily="34" charset="0"/>
              </a:rPr>
              <a:t> Check for outliers in the dataset that may skew your analysis.</a:t>
            </a:r>
          </a:p>
          <a:p>
            <a:endParaRPr lang="en-US" sz="2800"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Removing Outliers:</a:t>
            </a:r>
            <a:r>
              <a:rPr lang="en-US" sz="2800" dirty="0">
                <a:latin typeface="Segoe UI" panose="020B0502040204020203" pitchFamily="34" charset="0"/>
                <a:cs typeface="Segoe UI" panose="020B0502040204020203" pitchFamily="34" charset="0"/>
              </a:rPr>
              <a:t> Decide on the best strategy to handle outliers. This could be removing them, replacing them, or leaving them as is, depending on the situation.</a:t>
            </a:r>
          </a:p>
          <a:p>
            <a:endParaRPr lang="en-US" sz="2800"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Data Summary:</a:t>
            </a:r>
            <a:r>
              <a:rPr lang="en-US" sz="2800" dirty="0">
                <a:latin typeface="Segoe UI" panose="020B0502040204020203" pitchFamily="34" charset="0"/>
                <a:cs typeface="Segoe UI" panose="020B0502040204020203" pitchFamily="34" charset="0"/>
              </a:rPr>
              <a:t> After cleaning and preparing your data, summarize your findings. This could involve calculating averages, medians, or other statistical measures. It could also involve creating visualizations to better understand the data.</a:t>
            </a:r>
          </a:p>
        </p:txBody>
      </p:sp>
    </p:spTree>
    <p:extLst>
      <p:ext uri="{BB962C8B-B14F-4D97-AF65-F5344CB8AC3E}">
        <p14:creationId xmlns:p14="http://schemas.microsoft.com/office/powerpoint/2010/main" val="200264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5BD9-9EF0-76C1-77C5-07945E599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09549-2FE9-76B8-70B7-1791EF275B05}"/>
              </a:ext>
            </a:extLst>
          </p:cNvPr>
          <p:cNvSpPr>
            <a:spLocks noGrp="1"/>
          </p:cNvSpPr>
          <p:nvPr>
            <p:ph type="title"/>
          </p:nvPr>
        </p:nvSpPr>
        <p:spPr>
          <a:xfrm>
            <a:off x="1" y="679077"/>
            <a:ext cx="18288000" cy="1151531"/>
          </a:xfrm>
        </p:spPr>
        <p:txBody>
          <a:bodyPr/>
          <a:lstStyle/>
          <a:p>
            <a:pPr algn="ctr"/>
            <a:r>
              <a:rPr lang="en-IN" b="1" dirty="0"/>
              <a:t>Academic Credentials</a:t>
            </a:r>
            <a:endParaRPr lang="en-IN"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F4119159-49E3-66E6-1963-F45F4824C4B2}"/>
              </a:ext>
            </a:extLst>
          </p:cNvPr>
          <p:cNvSpPr>
            <a:spLocks noGrp="1"/>
          </p:cNvSpPr>
          <p:nvPr>
            <p:ph idx="1"/>
          </p:nvPr>
        </p:nvSpPr>
        <p:spPr>
          <a:xfrm>
            <a:off x="381000" y="2552700"/>
            <a:ext cx="17449799" cy="6819900"/>
          </a:xfrm>
        </p:spPr>
        <p:txBody>
          <a:bodyPr>
            <a:normAutofit fontScale="85000" lnSpcReduction="20000"/>
          </a:bodyPr>
          <a:lstStyle/>
          <a:p>
            <a:pPr marL="0" indent="0">
              <a:buNone/>
            </a:pPr>
            <a:r>
              <a:rPr lang="en-IN" b="1" dirty="0">
                <a:latin typeface="Segoe UI" panose="020B0502040204020203" pitchFamily="34" charset="0"/>
                <a:cs typeface="Segoe UI" panose="020B0502040204020203" pitchFamily="34" charset="0"/>
              </a:rPr>
              <a:t>Educational Background :–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Bachelor's Degree in Political Science</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Graduated in 2021</a:t>
            </a:r>
            <a:endParaRPr lang="en-IN" sz="2400" dirty="0">
              <a:latin typeface="Segoe UI" panose="020B0502040204020203" pitchFamily="34" charset="0"/>
              <a:cs typeface="Segoe UI" panose="020B0502040204020203" pitchFamily="34" charset="0"/>
            </a:endParaRPr>
          </a:p>
          <a:p>
            <a:pPr marL="0" indent="0">
              <a:buNone/>
            </a:pPr>
            <a:endParaRPr lang="en-IN" b="1" dirty="0">
              <a:latin typeface="Segoe UI" panose="020B0502040204020203" pitchFamily="34" charset="0"/>
              <a:cs typeface="Segoe UI" panose="020B0502040204020203" pitchFamily="34" charset="0"/>
            </a:endParaRPr>
          </a:p>
          <a:p>
            <a:pPr marL="0" indent="0">
              <a:buNone/>
            </a:pPr>
            <a:r>
              <a:rPr lang="en-IN" b="1" dirty="0">
                <a:latin typeface="Segoe UI" panose="020B0502040204020203" pitchFamily="34" charset="0"/>
                <a:cs typeface="Segoe UI" panose="020B0502040204020203" pitchFamily="34" charset="0"/>
              </a:rPr>
              <a:t>Skills :-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Data Analysis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Data Visualization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SQL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Microsoft Excel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Microsoft Office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Leadership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Effective Communication </a:t>
            </a:r>
            <a:endParaRPr lang="en-IN" sz="2400" dirty="0">
              <a:latin typeface="Segoe UI" panose="020B0502040204020203" pitchFamily="34" charset="0"/>
              <a:cs typeface="Segoe UI" panose="020B0502040204020203" pitchFamily="34" charset="0"/>
            </a:endParaRPr>
          </a:p>
          <a:p>
            <a:pPr marL="0" indent="0">
              <a:buNone/>
            </a:pPr>
            <a:r>
              <a:rPr lang="en-IN" dirty="0">
                <a:latin typeface="Segoe UI" panose="020B0502040204020203" pitchFamily="34" charset="0"/>
                <a:cs typeface="Segoe UI" panose="020B0502040204020203" pitchFamily="34" charset="0"/>
              </a:rPr>
              <a:t>	• Analytical and Problem Solving Skills</a:t>
            </a:r>
            <a:endParaRPr lang="en-IN" sz="22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BE9B3A7F-657A-CAB2-FF2D-01C386F54835}"/>
              </a:ext>
            </a:extLst>
          </p:cNvPr>
          <p:cNvSpPr>
            <a:spLocks noGrp="1"/>
          </p:cNvSpPr>
          <p:nvPr>
            <p:ph type="sldNum" sz="quarter" idx="12"/>
          </p:nvPr>
        </p:nvSpPr>
        <p:spPr/>
        <p:txBody>
          <a:bodyPr/>
          <a:lstStyle/>
          <a:p>
            <a:fld id="{B6F15528-21DE-4FAA-801E-634DDDAF4B2B}" type="slidenum">
              <a:rPr lang="en-IN" smtClean="0"/>
              <a:t>4</a:t>
            </a:fld>
            <a:endParaRPr lang="en-IN"/>
          </a:p>
        </p:txBody>
      </p:sp>
    </p:spTree>
    <p:extLst>
      <p:ext uri="{BB962C8B-B14F-4D97-AF65-F5344CB8AC3E}">
        <p14:creationId xmlns:p14="http://schemas.microsoft.com/office/powerpoint/2010/main" val="4222028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4953000" y="4305300"/>
            <a:ext cx="9982200" cy="2875146"/>
          </a:xfrm>
          <a:prstGeom prst="rect">
            <a:avLst/>
          </a:prstGeom>
        </p:spPr>
        <p:txBody>
          <a:bodyPr vert="horz" wrap="square" lIns="0" tIns="12700" rIns="0" bIns="0" rtlCol="0">
            <a:spAutoFit/>
          </a:bodyPr>
          <a:lstStyle/>
          <a:p>
            <a:r>
              <a:rPr lang="en-IN" b="1" dirty="0"/>
              <a:t>Hiring Process Analytics</a:t>
            </a:r>
            <a:br>
              <a:rPr lang="en-IN" b="1" dirty="0"/>
            </a:br>
            <a:br>
              <a:rPr lang="en-IN" dirty="0"/>
            </a:br>
            <a:endParaRPr lang="en-US" sz="6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8687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533400" y="922051"/>
            <a:ext cx="17655810" cy="443711"/>
          </a:xfrm>
          <a:prstGeom prst="rect">
            <a:avLst/>
          </a:prstGeom>
        </p:spPr>
        <p:txBody>
          <a:bodyPr vert="horz" wrap="square" lIns="0" tIns="12700" rIns="0" bIns="0" rtlCol="0">
            <a:spAutoFit/>
          </a:bodyPr>
          <a:lstStyle/>
          <a:p>
            <a:r>
              <a:rPr lang="en-US" sz="2800" b="1" dirty="0">
                <a:latin typeface="Segoe UI" panose="020B0502040204020203" pitchFamily="34" charset="0"/>
                <a:cs typeface="Segoe UI" panose="020B0502040204020203" pitchFamily="34" charset="0"/>
              </a:rPr>
              <a:t>DATA CLEANING</a:t>
            </a:r>
            <a:endParaRPr lang="en-US" sz="2800"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3510B2CC-6ADF-DB98-8B9B-60C97405478C}"/>
              </a:ext>
            </a:extLst>
          </p:cNvPr>
          <p:cNvSpPr txBox="1"/>
          <p:nvPr/>
        </p:nvSpPr>
        <p:spPr>
          <a:xfrm>
            <a:off x="609600" y="1943100"/>
            <a:ext cx="17526000" cy="830997"/>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In the </a:t>
            </a:r>
            <a:r>
              <a:rPr lang="en-US" sz="2400" dirty="0" err="1">
                <a:latin typeface="Segoe UI" panose="020B0502040204020203" pitchFamily="34" charset="0"/>
                <a:cs typeface="Segoe UI" panose="020B0502040204020203" pitchFamily="34" charset="0"/>
              </a:rPr>
              <a:t>Event_name</a:t>
            </a:r>
            <a:r>
              <a:rPr lang="en-US" sz="2400" dirty="0">
                <a:latin typeface="Segoe UI" panose="020B0502040204020203" pitchFamily="34" charset="0"/>
                <a:cs typeface="Segoe UI" panose="020B0502040204020203" pitchFamily="34" charset="0"/>
              </a:rPr>
              <a:t> there 4 distinct types </a:t>
            </a:r>
            <a:r>
              <a:rPr lang="en-IN" sz="2400" dirty="0">
                <a:latin typeface="Segoe UI" panose="020B0502040204020203" pitchFamily="34" charset="0"/>
                <a:cs typeface="Segoe UI" panose="020B0502040204020203" pitchFamily="34" charset="0"/>
              </a:rPr>
              <a:t> “Male”, “Female” ,” Don’t want to say”, “-”.  This is Categorical  data. “- ” changing to “Don’t want to say ”</a:t>
            </a:r>
            <a:endParaRPr lang="en-US" sz="24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CD2053C6-5DCB-3C99-3A69-9EE55F4E2E28}"/>
              </a:ext>
            </a:extLst>
          </p:cNvPr>
          <p:cNvSpPr txBox="1"/>
          <p:nvPr/>
        </p:nvSpPr>
        <p:spPr>
          <a:xfrm>
            <a:off x="537029" y="3351435"/>
            <a:ext cx="16840200" cy="461665"/>
          </a:xfrm>
          <a:prstGeom prst="rect">
            <a:avLst/>
          </a:prstGeom>
          <a:noFill/>
        </p:spPr>
        <p:txBody>
          <a:bodyPr wrap="square" rtlCol="0">
            <a:spAutoFit/>
          </a:bodyPr>
          <a:lstStyle/>
          <a:p>
            <a:r>
              <a:rPr lang="en-IN" sz="2400" dirty="0">
                <a:latin typeface="Segoe UI" panose="020B0502040204020203" pitchFamily="34" charset="0"/>
                <a:cs typeface="Segoe UI" panose="020B0502040204020203" pitchFamily="34" charset="0"/>
              </a:rPr>
              <a:t>Application Id 114584 is  replace by mean of offered  Salary  is 51241 because it had “-”</a:t>
            </a:r>
          </a:p>
        </p:txBody>
      </p:sp>
      <p:sp>
        <p:nvSpPr>
          <p:cNvPr id="8" name="TextBox 7">
            <a:extLst>
              <a:ext uri="{FF2B5EF4-FFF2-40B4-BE49-F238E27FC236}">
                <a16:creationId xmlns:a16="http://schemas.microsoft.com/office/drawing/2014/main" id="{506C8744-627E-5F05-5558-7AF992E2841A}"/>
              </a:ext>
            </a:extLst>
          </p:cNvPr>
          <p:cNvSpPr txBox="1"/>
          <p:nvPr/>
        </p:nvSpPr>
        <p:spPr>
          <a:xfrm>
            <a:off x="1104900" y="5014432"/>
            <a:ext cx="16078200" cy="4431983"/>
          </a:xfrm>
          <a:prstGeom prst="rect">
            <a:avLst/>
          </a:prstGeom>
          <a:noFill/>
        </p:spPr>
        <p:txBody>
          <a:bodyPr wrap="square" rtlCol="0">
            <a:spAutoFit/>
          </a:bodyPr>
          <a:lstStyle/>
          <a:p>
            <a:r>
              <a:rPr lang="en-IN" sz="2400" dirty="0">
                <a:latin typeface="Segoe UI" panose="020B0502040204020203" pitchFamily="34" charset="0"/>
                <a:cs typeface="Segoe UI" panose="020B0502040204020203" pitchFamily="34" charset="0"/>
              </a:rPr>
              <a:t>Statistical measures</a:t>
            </a:r>
            <a:endParaRPr lang="en-US" sz="2400" dirty="0">
              <a:latin typeface="Segoe UI" panose="020B0502040204020203" pitchFamily="34" charset="0"/>
              <a:cs typeface="Segoe UI" panose="020B0502040204020203" pitchFamily="34" charset="0"/>
            </a:endParaRPr>
          </a:p>
          <a:p>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Max Salary = 400000</a:t>
            </a:r>
          </a:p>
          <a:p>
            <a:r>
              <a:rPr lang="en-US" sz="2400" dirty="0">
                <a:latin typeface="Segoe UI" panose="020B0502040204020203" pitchFamily="34" charset="0"/>
                <a:cs typeface="Segoe UI" panose="020B0502040204020203" pitchFamily="34" charset="0"/>
              </a:rPr>
              <a:t>Min Salary = 100</a:t>
            </a:r>
          </a:p>
          <a:p>
            <a:r>
              <a:rPr lang="en-US" sz="2400" dirty="0">
                <a:latin typeface="Segoe UI" panose="020B0502040204020203" pitchFamily="34" charset="0"/>
                <a:cs typeface="Segoe UI" panose="020B0502040204020203" pitchFamily="34" charset="0"/>
              </a:rPr>
              <a:t>Median Salary = 49628</a:t>
            </a:r>
          </a:p>
          <a:p>
            <a:r>
              <a:rPr lang="en-US" sz="2400" dirty="0">
                <a:latin typeface="Segoe UI" panose="020B0502040204020203" pitchFamily="34" charset="0"/>
                <a:cs typeface="Segoe UI" panose="020B0502040204020203" pitchFamily="34" charset="0"/>
              </a:rPr>
              <a:t>Mean Salary = 49983.20</a:t>
            </a:r>
          </a:p>
          <a:p>
            <a:r>
              <a:rPr lang="en-US" sz="2400" dirty="0">
                <a:latin typeface="Segoe UI" panose="020B0502040204020203" pitchFamily="34" charset="0"/>
                <a:cs typeface="Segoe UI" panose="020B0502040204020203" pitchFamily="34" charset="0"/>
              </a:rPr>
              <a:t>Q1 = </a:t>
            </a:r>
            <a:r>
              <a:rPr lang="en-IN" sz="2400" dirty="0">
                <a:latin typeface="Segoe UI" panose="020B0502040204020203" pitchFamily="34" charset="0"/>
                <a:cs typeface="Segoe UI" panose="020B0502040204020203" pitchFamily="34" charset="0"/>
              </a:rPr>
              <a:t>25463 </a:t>
            </a:r>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Q3 = 74438</a:t>
            </a:r>
          </a:p>
          <a:p>
            <a:r>
              <a:rPr lang="en-US" sz="2400" dirty="0">
                <a:latin typeface="Segoe UI" panose="020B0502040204020203" pitchFamily="34" charset="0"/>
                <a:cs typeface="Segoe UI" panose="020B0502040204020203" pitchFamily="34" charset="0"/>
              </a:rPr>
              <a:t>IQR (Interquartile Range) = 48974.25 </a:t>
            </a:r>
          </a:p>
          <a:p>
            <a:endParaRPr lang="en-IN" dirty="0">
              <a:latin typeface="Segoe UI" panose="020B0502040204020203" pitchFamily="34" charset="0"/>
              <a:cs typeface="Segoe UI" panose="020B0502040204020203" pitchFamily="34" charset="0"/>
            </a:endParaRPr>
          </a:p>
          <a:p>
            <a:r>
              <a:rPr lang="en-IN" sz="2400" dirty="0">
                <a:latin typeface="Segoe UI" panose="020B0502040204020203" pitchFamily="34" charset="0"/>
                <a:cs typeface="Segoe UI" panose="020B0502040204020203" pitchFamily="34" charset="0"/>
              </a:rPr>
              <a:t>Upper Bond : 147876</a:t>
            </a:r>
          </a:p>
          <a:p>
            <a:r>
              <a:rPr lang="en-IN" sz="2400" dirty="0">
                <a:latin typeface="Segoe UI" panose="020B0502040204020203" pitchFamily="34" charset="0"/>
                <a:cs typeface="Segoe UI" panose="020B0502040204020203" pitchFamily="34" charset="0"/>
              </a:rPr>
              <a:t>Lower Bond : -48002</a:t>
            </a:r>
          </a:p>
        </p:txBody>
      </p:sp>
      <p:sp>
        <p:nvSpPr>
          <p:cNvPr id="2" name="TextBox 1">
            <a:extLst>
              <a:ext uri="{FF2B5EF4-FFF2-40B4-BE49-F238E27FC236}">
                <a16:creationId xmlns:a16="http://schemas.microsoft.com/office/drawing/2014/main" id="{F1B6AA2C-C47C-3210-29D8-9F317F8FAE2E}"/>
              </a:ext>
            </a:extLst>
          </p:cNvPr>
          <p:cNvSpPr txBox="1"/>
          <p:nvPr/>
        </p:nvSpPr>
        <p:spPr>
          <a:xfrm>
            <a:off x="609600" y="4229100"/>
            <a:ext cx="16230600" cy="369332"/>
          </a:xfrm>
          <a:prstGeom prst="rect">
            <a:avLst/>
          </a:prstGeom>
          <a:noFill/>
        </p:spPr>
        <p:txBody>
          <a:bodyPr wrap="square" rtlCol="0">
            <a:spAutoFit/>
          </a:bodyPr>
          <a:lstStyle/>
          <a:p>
            <a:r>
              <a:rPr lang="en-US" dirty="0"/>
              <a:t>Deleted 4 Row with that contains outliers </a:t>
            </a:r>
            <a:endParaRPr lang="en-IN" dirty="0"/>
          </a:p>
        </p:txBody>
      </p:sp>
    </p:spTree>
    <p:extLst>
      <p:ext uri="{BB962C8B-B14F-4D97-AF65-F5344CB8AC3E}">
        <p14:creationId xmlns:p14="http://schemas.microsoft.com/office/powerpoint/2010/main" val="184435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387585" y="1500937"/>
            <a:ext cx="14107085" cy="751488"/>
          </a:xfrm>
          <a:prstGeom prst="rect">
            <a:avLst/>
          </a:prstGeom>
        </p:spPr>
        <p:txBody>
          <a:bodyPr vert="horz" wrap="square" lIns="0" tIns="12700" rIns="0" bIns="0" rtlCol="0">
            <a:spAutoFit/>
          </a:bodyPr>
          <a:lstStyle/>
          <a:p>
            <a:r>
              <a:rPr lang="en-US" sz="2400" dirty="0">
                <a:latin typeface="Segoe UI" panose="020B0502040204020203" pitchFamily="34" charset="0"/>
                <a:cs typeface="Segoe UI" panose="020B0502040204020203" pitchFamily="34" charset="0"/>
              </a:rPr>
              <a:t>Determine the gender distribution of hires. How many males and females have been hired by the company?</a:t>
            </a:r>
          </a:p>
        </p:txBody>
      </p:sp>
      <p:pic>
        <p:nvPicPr>
          <p:cNvPr id="3" name="Picture 2">
            <a:extLst>
              <a:ext uri="{FF2B5EF4-FFF2-40B4-BE49-F238E27FC236}">
                <a16:creationId xmlns:a16="http://schemas.microsoft.com/office/drawing/2014/main" id="{8DF5195F-C535-66A7-6E11-47BAFBC68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229" y="3543300"/>
            <a:ext cx="7714266" cy="3986134"/>
          </a:xfrm>
          <a:prstGeom prst="rect">
            <a:avLst/>
          </a:prstGeom>
        </p:spPr>
      </p:pic>
      <p:pic>
        <p:nvPicPr>
          <p:cNvPr id="6" name="Picture 5">
            <a:extLst>
              <a:ext uri="{FF2B5EF4-FFF2-40B4-BE49-F238E27FC236}">
                <a16:creationId xmlns:a16="http://schemas.microsoft.com/office/drawing/2014/main" id="{10083F34-8719-DCE8-1624-047F1A603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638" y="3971323"/>
            <a:ext cx="4946076" cy="2590801"/>
          </a:xfrm>
          <a:prstGeom prst="rect">
            <a:avLst/>
          </a:prstGeom>
        </p:spPr>
      </p:pic>
    </p:spTree>
    <p:extLst>
      <p:ext uri="{BB962C8B-B14F-4D97-AF65-F5344CB8AC3E}">
        <p14:creationId xmlns:p14="http://schemas.microsoft.com/office/powerpoint/2010/main" val="4185504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4478-A137-E82C-9FCA-2DCA9464594D}"/>
            </a:ext>
          </a:extLst>
        </p:cNvPr>
        <p:cNvGrpSpPr/>
        <p:nvPr/>
      </p:nvGrpSpPr>
      <p:grpSpPr>
        <a:xfrm>
          <a:off x="0" y="0"/>
          <a:ext cx="0" cy="0"/>
          <a:chOff x="0" y="0"/>
          <a:chExt cx="0" cy="0"/>
        </a:xfrm>
      </p:grpSpPr>
      <p:sp>
        <p:nvSpPr>
          <p:cNvPr id="23" name="object 23">
            <a:extLst>
              <a:ext uri="{FF2B5EF4-FFF2-40B4-BE49-F238E27FC236}">
                <a16:creationId xmlns:a16="http://schemas.microsoft.com/office/drawing/2014/main" id="{2AF88100-EAB8-4083-79B8-B99CFA460E2D}"/>
              </a:ext>
            </a:extLst>
          </p:cNvPr>
          <p:cNvSpPr txBox="1">
            <a:spLocks noGrp="1"/>
          </p:cNvSpPr>
          <p:nvPr>
            <p:ph type="title"/>
          </p:nvPr>
        </p:nvSpPr>
        <p:spPr>
          <a:xfrm>
            <a:off x="914400" y="800100"/>
            <a:ext cx="14107085" cy="382156"/>
          </a:xfrm>
          <a:prstGeom prst="rect">
            <a:avLst/>
          </a:prstGeom>
        </p:spPr>
        <p:txBody>
          <a:bodyPr vert="horz" wrap="square" lIns="0" tIns="12700" rIns="0" bIns="0" rtlCol="0">
            <a:spAutoFit/>
          </a:bodyPr>
          <a:lstStyle/>
          <a:p>
            <a:r>
              <a:rPr lang="en-US" sz="2400" dirty="0">
                <a:latin typeface="Segoe UI" panose="020B0502040204020203" pitchFamily="34" charset="0"/>
                <a:cs typeface="Segoe UI" panose="020B0502040204020203" pitchFamily="34" charset="0"/>
              </a:rPr>
              <a:t>What is the average salary offered by this company? Use Excel functions to calculate this.</a:t>
            </a:r>
          </a:p>
        </p:txBody>
      </p:sp>
      <p:pic>
        <p:nvPicPr>
          <p:cNvPr id="4" name="Picture 3">
            <a:extLst>
              <a:ext uri="{FF2B5EF4-FFF2-40B4-BE49-F238E27FC236}">
                <a16:creationId xmlns:a16="http://schemas.microsoft.com/office/drawing/2014/main" id="{0C946CEE-6F62-CEB2-BDEF-A781525EE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210300"/>
            <a:ext cx="5867400" cy="2438257"/>
          </a:xfrm>
          <a:prstGeom prst="rect">
            <a:avLst/>
          </a:prstGeom>
        </p:spPr>
      </p:pic>
      <p:pic>
        <p:nvPicPr>
          <p:cNvPr id="7" name="Picture 6">
            <a:extLst>
              <a:ext uri="{FF2B5EF4-FFF2-40B4-BE49-F238E27FC236}">
                <a16:creationId xmlns:a16="http://schemas.microsoft.com/office/drawing/2014/main" id="{F2643A86-185E-1EC2-401A-43E17686C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6210300"/>
            <a:ext cx="7126716" cy="2285929"/>
          </a:xfrm>
          <a:prstGeom prst="rect">
            <a:avLst/>
          </a:prstGeom>
        </p:spPr>
      </p:pic>
      <p:sp>
        <p:nvSpPr>
          <p:cNvPr id="8" name="TextBox 7">
            <a:extLst>
              <a:ext uri="{FF2B5EF4-FFF2-40B4-BE49-F238E27FC236}">
                <a16:creationId xmlns:a16="http://schemas.microsoft.com/office/drawing/2014/main" id="{81BE5841-73F6-5602-D4BA-8C969D46B55A}"/>
              </a:ext>
            </a:extLst>
          </p:cNvPr>
          <p:cNvSpPr txBox="1"/>
          <p:nvPr/>
        </p:nvSpPr>
        <p:spPr>
          <a:xfrm>
            <a:off x="1295400" y="2705100"/>
            <a:ext cx="14020800" cy="1200329"/>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“The salary analysis is based on the average offered salaries provided by the company. The overall average offered salary, across all statuses and genders, is ₹49,880. The average salary for candidates actually hired by the company is ₹49,585.”</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6278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A5D6E-5012-980C-6FBD-42818959AAF1}"/>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EE66BB6-0A75-E622-9E2A-47079426D760}"/>
              </a:ext>
            </a:extLst>
          </p:cNvPr>
          <p:cNvSpPr txBox="1">
            <a:spLocks noGrp="1"/>
          </p:cNvSpPr>
          <p:nvPr>
            <p:ph type="title"/>
          </p:nvPr>
        </p:nvSpPr>
        <p:spPr>
          <a:xfrm>
            <a:off x="736600" y="180910"/>
            <a:ext cx="16002000" cy="534570"/>
          </a:xfrm>
          <a:prstGeom prst="rect">
            <a:avLst/>
          </a:prstGeom>
        </p:spPr>
        <p:txBody>
          <a:bodyPr vert="horz" wrap="square" lIns="0" tIns="12700" rIns="0" bIns="0" rtlCol="0">
            <a:spAutoFit/>
          </a:bodyPr>
          <a:lstStyle/>
          <a:p>
            <a:pPr marL="12700" marR="5080">
              <a:lnSpc>
                <a:spcPts val="4650"/>
              </a:lnSpc>
              <a:spcBef>
                <a:spcPts val="260"/>
              </a:spcBef>
            </a:pPr>
            <a:r>
              <a:rPr lang="en-US" sz="2400" dirty="0">
                <a:latin typeface="Segoe UI" panose="020B0502040204020203" pitchFamily="34" charset="0"/>
                <a:cs typeface="Segoe UI" panose="020B0502040204020203" pitchFamily="34" charset="0"/>
              </a:rPr>
              <a:t>Create class intervals for the salaries in the company. This will help you understand the salary distribution.</a:t>
            </a:r>
            <a:endParaRPr lang="en-US" sz="2400" dirty="0">
              <a:solidFill>
                <a:schemeClr val="tx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9DDA272-1462-A10B-CB53-DA2C85C3B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5143501"/>
            <a:ext cx="12028533" cy="4975290"/>
          </a:xfrm>
          <a:prstGeom prst="rect">
            <a:avLst/>
          </a:prstGeom>
        </p:spPr>
      </p:pic>
      <p:sp>
        <p:nvSpPr>
          <p:cNvPr id="6" name="TextBox 5">
            <a:extLst>
              <a:ext uri="{FF2B5EF4-FFF2-40B4-BE49-F238E27FC236}">
                <a16:creationId xmlns:a16="http://schemas.microsoft.com/office/drawing/2014/main" id="{3063FEE8-D7FA-17E8-1F69-B3F781993A4F}"/>
              </a:ext>
            </a:extLst>
          </p:cNvPr>
          <p:cNvSpPr txBox="1"/>
          <p:nvPr/>
        </p:nvSpPr>
        <p:spPr>
          <a:xfrm>
            <a:off x="533400" y="1626529"/>
            <a:ext cx="15544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chart above illustrates how offered salaries are distributed across defined salary ranges (class intervals). Each bar represents a salary range, and its height shows how many candidates fall within that range.</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salary ranges start from </a:t>
            </a:r>
            <a:r>
              <a:rPr lang="en-US" b="1" dirty="0">
                <a:latin typeface="Segoe UI" panose="020B0502040204020203" pitchFamily="34" charset="0"/>
                <a:cs typeface="Segoe UI" panose="020B0502040204020203" pitchFamily="34" charset="0"/>
              </a:rPr>
              <a:t>₹800 to ₹10,800</a:t>
            </a:r>
            <a:r>
              <a:rPr lang="en-US" dirty="0">
                <a:latin typeface="Segoe UI" panose="020B0502040204020203" pitchFamily="34" charset="0"/>
                <a:cs typeface="Segoe UI" panose="020B0502040204020203" pitchFamily="34" charset="0"/>
              </a:rPr>
              <a:t> and increase in equal intervals of </a:t>
            </a:r>
            <a:r>
              <a:rPr lang="en-US" b="1" dirty="0">
                <a:latin typeface="Segoe UI" panose="020B0502040204020203" pitchFamily="34" charset="0"/>
                <a:cs typeface="Segoe UI" panose="020B0502040204020203" pitchFamily="34" charset="0"/>
              </a:rPr>
              <a:t>₹10,000</a:t>
            </a:r>
            <a:r>
              <a:rPr lang="en-U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highest frequency occurs in the </a:t>
            </a:r>
            <a:r>
              <a:rPr lang="en-US" b="1" dirty="0">
                <a:latin typeface="Segoe UI" panose="020B0502040204020203" pitchFamily="34" charset="0"/>
                <a:cs typeface="Segoe UI" panose="020B0502040204020203" pitchFamily="34" charset="0"/>
              </a:rPr>
              <a:t>₹40,800–₹50,800</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₹50,800–₹60,800</a:t>
            </a:r>
            <a:r>
              <a:rPr lang="en-US" dirty="0">
                <a:latin typeface="Segoe UI" panose="020B0502040204020203" pitchFamily="34" charset="0"/>
                <a:cs typeface="Segoe UI" panose="020B0502040204020203" pitchFamily="34" charset="0"/>
              </a:rPr>
              <a:t> ranges, with </a:t>
            </a:r>
            <a:r>
              <a:rPr lang="en-US" b="1" dirty="0">
                <a:latin typeface="Segoe UI" panose="020B0502040204020203" pitchFamily="34" charset="0"/>
                <a:cs typeface="Segoe UI" panose="020B0502040204020203" pitchFamily="34" charset="0"/>
              </a:rPr>
              <a:t>766 and 761 candidates</a:t>
            </a:r>
            <a:r>
              <a:rPr lang="en-US" dirty="0">
                <a:latin typeface="Segoe UI" panose="020B0502040204020203" pitchFamily="34" charset="0"/>
                <a:cs typeface="Segoe UI" panose="020B0502040204020203" pitchFamily="34" charset="0"/>
              </a:rPr>
              <a:t> respectively — indicating that most offered salaries cluster around the mid-range.</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lowest frequency is in the highest salary band, </a:t>
            </a:r>
            <a:r>
              <a:rPr lang="en-US" b="1" dirty="0">
                <a:latin typeface="Segoe UI" panose="020B0502040204020203" pitchFamily="34" charset="0"/>
                <a:cs typeface="Segoe UI" panose="020B0502040204020203" pitchFamily="34" charset="0"/>
              </a:rPr>
              <a:t>₹90,800–₹100,800</a:t>
            </a:r>
            <a:r>
              <a:rPr lang="en-US" dirty="0">
                <a:latin typeface="Segoe UI" panose="020B0502040204020203" pitchFamily="34" charset="0"/>
                <a:cs typeface="Segoe UI" panose="020B0502040204020203" pitchFamily="34" charset="0"/>
              </a:rPr>
              <a:t>, with </a:t>
            </a:r>
            <a:r>
              <a:rPr lang="en-US" b="1" dirty="0">
                <a:latin typeface="Segoe UI" panose="020B0502040204020203" pitchFamily="34" charset="0"/>
                <a:cs typeface="Segoe UI" panose="020B0502040204020203" pitchFamily="34" charset="0"/>
              </a:rPr>
              <a:t>607 candidates</a:t>
            </a:r>
            <a:r>
              <a:rPr lang="en-US" dirty="0">
                <a:latin typeface="Segoe UI" panose="020B0502040204020203" pitchFamily="34" charset="0"/>
                <a:cs typeface="Segoe UI" panose="020B0502040204020203" pitchFamily="34" charset="0"/>
              </a:rPr>
              <a:t>, showing fewer high offers.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distribution appears fairly balanced, with a slight concentration in the mid-salary ranges.</a:t>
            </a:r>
          </a:p>
        </p:txBody>
      </p:sp>
      <p:sp>
        <p:nvSpPr>
          <p:cNvPr id="8" name="TextBox 7">
            <a:extLst>
              <a:ext uri="{FF2B5EF4-FFF2-40B4-BE49-F238E27FC236}">
                <a16:creationId xmlns:a16="http://schemas.microsoft.com/office/drawing/2014/main" id="{5DA7BDAE-97DE-7E6A-59DB-5D651850E455}"/>
              </a:ext>
            </a:extLst>
          </p:cNvPr>
          <p:cNvSpPr txBox="1"/>
          <p:nvPr/>
        </p:nvSpPr>
        <p:spPr>
          <a:xfrm>
            <a:off x="533400" y="5448300"/>
            <a:ext cx="5029200" cy="4154984"/>
          </a:xfrm>
          <a:prstGeom prst="rect">
            <a:avLst/>
          </a:prstGeom>
          <a:noFill/>
        </p:spPr>
        <p:txBody>
          <a:bodyPr wrap="square" rtlCol="0">
            <a:spAutoFit/>
          </a:bodyPr>
          <a:lstStyle/>
          <a:p>
            <a:r>
              <a:rPr lang="en-US" sz="2400" dirty="0"/>
              <a:t>The salary distribution shows a clear mid-range cluster (₹40,800–₹60,800) where most offers fall, fewer candidates in the lowest (₹800–₹10,800) and highest (₹90,800–₹100,800) bands indicating rare low or high offers, and an overall balanced spread suggesting salaries align well with role levels and market standards.</a:t>
            </a:r>
            <a:endParaRPr lang="en-IN" sz="2400" dirty="0"/>
          </a:p>
        </p:txBody>
      </p:sp>
    </p:spTree>
    <p:extLst>
      <p:ext uri="{BB962C8B-B14F-4D97-AF65-F5344CB8AC3E}">
        <p14:creationId xmlns:p14="http://schemas.microsoft.com/office/powerpoint/2010/main" val="1891325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8584F-2799-5084-E127-5CCDA2631C2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E2DB33CF-7D0F-C0AC-3B7D-62E3D81023E1}"/>
              </a:ext>
            </a:extLst>
          </p:cNvPr>
          <p:cNvSpPr txBox="1">
            <a:spLocks noGrp="1"/>
          </p:cNvSpPr>
          <p:nvPr>
            <p:ph type="title"/>
          </p:nvPr>
        </p:nvSpPr>
        <p:spPr>
          <a:xfrm>
            <a:off x="152400" y="342900"/>
            <a:ext cx="16002000" cy="1745799"/>
          </a:xfrm>
          <a:prstGeom prst="rect">
            <a:avLst/>
          </a:prstGeom>
        </p:spPr>
        <p:txBody>
          <a:bodyPr vert="horz" wrap="square" lIns="0" tIns="12700" rIns="0" bIns="0" rtlCol="0">
            <a:spAutoFit/>
          </a:bodyPr>
          <a:lstStyle/>
          <a:p>
            <a:pPr marL="12700" marR="5080">
              <a:lnSpc>
                <a:spcPts val="4650"/>
              </a:lnSpc>
              <a:spcBef>
                <a:spcPts val="260"/>
              </a:spcBef>
            </a:pPr>
            <a:r>
              <a:rPr lang="en-US" sz="2400" dirty="0">
                <a:latin typeface="Segoe UI" panose="020B0502040204020203" pitchFamily="34" charset="0"/>
                <a:cs typeface="Segoe UI" panose="020B0502040204020203" pitchFamily="34" charset="0"/>
              </a:rPr>
              <a:t>Use a pie chart, bar graph, or any other suitable visualization to show the proportion of people working in different departments.</a:t>
            </a:r>
            <a:br>
              <a:rPr lang="en-IN" sz="2400" dirty="0">
                <a:latin typeface="Segoe UI" panose="020B0502040204020203" pitchFamily="34" charset="0"/>
                <a:cs typeface="Segoe UI" panose="020B0502040204020203" pitchFamily="34" charset="0"/>
              </a:rPr>
            </a:br>
            <a:endParaRPr lang="en-US" sz="2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5E7EB75-7875-AA58-0991-BAD0B4C20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695082"/>
            <a:ext cx="5943600" cy="4385300"/>
          </a:xfrm>
          <a:prstGeom prst="rect">
            <a:avLst/>
          </a:prstGeom>
        </p:spPr>
      </p:pic>
      <p:pic>
        <p:nvPicPr>
          <p:cNvPr id="7" name="Picture 6">
            <a:extLst>
              <a:ext uri="{FF2B5EF4-FFF2-40B4-BE49-F238E27FC236}">
                <a16:creationId xmlns:a16="http://schemas.microsoft.com/office/drawing/2014/main" id="{FBF5F1A2-0A2D-A274-17D1-CADC7E80C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400" y="4695082"/>
            <a:ext cx="6723809" cy="4676190"/>
          </a:xfrm>
          <a:prstGeom prst="rect">
            <a:avLst/>
          </a:prstGeom>
        </p:spPr>
      </p:pic>
      <p:sp>
        <p:nvSpPr>
          <p:cNvPr id="8" name="TextBox 7">
            <a:extLst>
              <a:ext uri="{FF2B5EF4-FFF2-40B4-BE49-F238E27FC236}">
                <a16:creationId xmlns:a16="http://schemas.microsoft.com/office/drawing/2014/main" id="{1CCCAAF7-609A-FA90-BFAA-4310A9771604}"/>
              </a:ext>
            </a:extLst>
          </p:cNvPr>
          <p:cNvSpPr txBox="1"/>
          <p:nvPr/>
        </p:nvSpPr>
        <p:spPr>
          <a:xfrm>
            <a:off x="990600" y="2247900"/>
            <a:ext cx="15163800" cy="830997"/>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Most hires are concentrated in the Operations and Service Departments, while departments like HR and General Management have the fewest hires, highlighting where the company’s main workforce demand lies.</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5551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E6B7F-C171-629F-8E7F-B8F15C7963DA}"/>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6DFD093-8415-ABAA-9399-43F3612F6DC7}"/>
              </a:ext>
            </a:extLst>
          </p:cNvPr>
          <p:cNvSpPr txBox="1">
            <a:spLocks noGrp="1"/>
          </p:cNvSpPr>
          <p:nvPr>
            <p:ph type="title"/>
          </p:nvPr>
        </p:nvSpPr>
        <p:spPr>
          <a:xfrm>
            <a:off x="533400" y="826205"/>
            <a:ext cx="16002000" cy="1137043"/>
          </a:xfrm>
          <a:prstGeom prst="rect">
            <a:avLst/>
          </a:prstGeom>
        </p:spPr>
        <p:txBody>
          <a:bodyPr vert="horz" wrap="square" lIns="0" tIns="12700" rIns="0" bIns="0" rtlCol="0">
            <a:spAutoFit/>
          </a:bodyPr>
          <a:lstStyle/>
          <a:p>
            <a:pPr marL="12700" marR="5080">
              <a:lnSpc>
                <a:spcPts val="4650"/>
              </a:lnSpc>
              <a:spcBef>
                <a:spcPts val="260"/>
              </a:spcBef>
            </a:pPr>
            <a:r>
              <a:rPr lang="en-US" sz="2400" dirty="0">
                <a:latin typeface="Segoe UI" panose="020B0502040204020203" pitchFamily="34" charset="0"/>
                <a:cs typeface="Segoe UI" panose="020B0502040204020203" pitchFamily="34" charset="0"/>
              </a:rPr>
              <a:t>Use a chart or graph to represent the different position tiers within the company. This will help you understand the distribution of positions across different tiers.</a:t>
            </a:r>
            <a:endParaRPr lang="en-US" sz="240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6D15E90-4FAB-5E97-D5D2-C4D9A7885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4305300"/>
            <a:ext cx="6295238" cy="4152381"/>
          </a:xfrm>
          <a:prstGeom prst="rect">
            <a:avLst/>
          </a:prstGeom>
        </p:spPr>
      </p:pic>
      <p:pic>
        <p:nvPicPr>
          <p:cNvPr id="7" name="Picture 6">
            <a:extLst>
              <a:ext uri="{FF2B5EF4-FFF2-40B4-BE49-F238E27FC236}">
                <a16:creationId xmlns:a16="http://schemas.microsoft.com/office/drawing/2014/main" id="{9D6C6854-FBFB-9594-8615-2391CE4DF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305300"/>
            <a:ext cx="3000000" cy="3771429"/>
          </a:xfrm>
          <a:prstGeom prst="rect">
            <a:avLst/>
          </a:prstGeom>
        </p:spPr>
      </p:pic>
      <p:sp>
        <p:nvSpPr>
          <p:cNvPr id="8" name="TextBox 7">
            <a:extLst>
              <a:ext uri="{FF2B5EF4-FFF2-40B4-BE49-F238E27FC236}">
                <a16:creationId xmlns:a16="http://schemas.microsoft.com/office/drawing/2014/main" id="{FBA7DC95-645C-5D80-AD54-004B378D2AD0}"/>
              </a:ext>
            </a:extLst>
          </p:cNvPr>
          <p:cNvSpPr txBox="1"/>
          <p:nvPr/>
        </p:nvSpPr>
        <p:spPr>
          <a:xfrm>
            <a:off x="791362" y="4288181"/>
            <a:ext cx="3962400" cy="2308324"/>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Most hires are for posts </a:t>
            </a:r>
            <a:r>
              <a:rPr lang="en-US" sz="2400" b="1" dirty="0">
                <a:latin typeface="Segoe UI" panose="020B0502040204020203" pitchFamily="34" charset="0"/>
                <a:cs typeface="Segoe UI" panose="020B0502040204020203" pitchFamily="34" charset="0"/>
              </a:rPr>
              <a:t>c5</a:t>
            </a:r>
            <a:r>
              <a:rPr lang="en-US" sz="2400" dirty="0">
                <a:latin typeface="Segoe UI" panose="020B0502040204020203" pitchFamily="34" charset="0"/>
                <a:cs typeface="Segoe UI" panose="020B0502040204020203" pitchFamily="34" charset="0"/>
              </a:rPr>
              <a:t>, </a:t>
            </a:r>
            <a:r>
              <a:rPr lang="en-US" sz="2400" b="1" dirty="0">
                <a:latin typeface="Segoe UI" panose="020B0502040204020203" pitchFamily="34" charset="0"/>
                <a:cs typeface="Segoe UI" panose="020B0502040204020203" pitchFamily="34" charset="0"/>
              </a:rPr>
              <a:t>c9</a:t>
            </a:r>
            <a:r>
              <a:rPr lang="en-US" sz="2400" dirty="0">
                <a:latin typeface="Segoe UI" panose="020B0502040204020203" pitchFamily="34" charset="0"/>
                <a:cs typeface="Segoe UI" panose="020B0502040204020203" pitchFamily="34" charset="0"/>
              </a:rPr>
              <a:t>, </a:t>
            </a:r>
            <a:r>
              <a:rPr lang="en-US" sz="2400" b="1" dirty="0">
                <a:latin typeface="Segoe UI" panose="020B0502040204020203" pitchFamily="34" charset="0"/>
                <a:cs typeface="Segoe UI" panose="020B0502040204020203" pitchFamily="34" charset="0"/>
              </a:rPr>
              <a:t>i7</a:t>
            </a:r>
            <a:r>
              <a:rPr lang="en-US" sz="2400" dirty="0">
                <a:latin typeface="Segoe UI" panose="020B0502040204020203" pitchFamily="34" charset="0"/>
                <a:cs typeface="Segoe UI" panose="020B0502040204020203" pitchFamily="34" charset="0"/>
              </a:rPr>
              <a:t>, and </a:t>
            </a:r>
            <a:r>
              <a:rPr lang="en-US" sz="2400" b="1" dirty="0">
                <a:latin typeface="Segoe UI" panose="020B0502040204020203" pitchFamily="34" charset="0"/>
                <a:cs typeface="Segoe UI" panose="020B0502040204020203" pitchFamily="34" charset="0"/>
              </a:rPr>
              <a:t>i5</a:t>
            </a:r>
            <a:r>
              <a:rPr lang="en-US" sz="2400" dirty="0">
                <a:latin typeface="Segoe UI" panose="020B0502040204020203" pitchFamily="34" charset="0"/>
                <a:cs typeface="Segoe UI" panose="020B0502040204020203" pitchFamily="34" charset="0"/>
              </a:rPr>
              <a:t>, showing these positions drive the bulk of recruitment while roles like </a:t>
            </a:r>
            <a:r>
              <a:rPr lang="en-US" sz="2400" b="1" dirty="0">
                <a:latin typeface="Segoe UI" panose="020B0502040204020203" pitchFamily="34" charset="0"/>
                <a:cs typeface="Segoe UI" panose="020B0502040204020203" pitchFamily="34" charset="0"/>
              </a:rPr>
              <a:t>m6</a:t>
            </a:r>
            <a:r>
              <a:rPr lang="en-US" sz="2400" dirty="0">
                <a:latin typeface="Segoe UI" panose="020B0502040204020203" pitchFamily="34" charset="0"/>
                <a:cs typeface="Segoe UI" panose="020B0502040204020203" pitchFamily="34" charset="0"/>
              </a:rPr>
              <a:t> and </a:t>
            </a:r>
            <a:r>
              <a:rPr lang="en-US" sz="2400" b="1" dirty="0">
                <a:latin typeface="Segoe UI" panose="020B0502040204020203" pitchFamily="34" charset="0"/>
                <a:cs typeface="Segoe UI" panose="020B0502040204020203" pitchFamily="34" charset="0"/>
              </a:rPr>
              <a:t>n6</a:t>
            </a:r>
            <a:r>
              <a:rPr lang="en-US" sz="2400" dirty="0">
                <a:latin typeface="Segoe UI" panose="020B0502040204020203" pitchFamily="34" charset="0"/>
                <a:cs typeface="Segoe UI" panose="020B0502040204020203" pitchFamily="34" charset="0"/>
              </a:rPr>
              <a:t> have minimal hiring.</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01761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C0B58-653E-379D-B7AE-6E4A33A6AD17}"/>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7399B62F-09AE-B78A-DAC2-CFC144CD9AB9}"/>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EEC5622E-C5B0-820C-86A8-304AF9034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2589724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3568" y="909984"/>
            <a:ext cx="17534659" cy="4945585"/>
          </a:xfrm>
          <a:prstGeom prst="rect">
            <a:avLst/>
          </a:prstGeom>
        </p:spPr>
        <p:txBody>
          <a:bodyPr vert="horz" wrap="square" lIns="0" tIns="12989" rIns="0" bIns="0" rtlCol="0">
            <a:spAutoFit/>
          </a:bodyPr>
          <a:lstStyle/>
          <a:p>
            <a:pPr marL="16235" algn="ctr">
              <a:spcBef>
                <a:spcPts val="102"/>
              </a:spcBef>
            </a:pPr>
            <a:r>
              <a:rPr sz="4500" b="1" dirty="0">
                <a:latin typeface="Segoe UI" panose="020B0502040204020203" pitchFamily="34" charset="0"/>
                <a:cs typeface="Segoe UI" panose="020B0502040204020203" pitchFamily="34" charset="0"/>
              </a:rPr>
              <a:t>IMDB</a:t>
            </a:r>
            <a:r>
              <a:rPr sz="4500" b="1" spc="-51" dirty="0">
                <a:latin typeface="Segoe UI" panose="020B0502040204020203" pitchFamily="34" charset="0"/>
                <a:cs typeface="Segoe UI" panose="020B0502040204020203" pitchFamily="34" charset="0"/>
              </a:rPr>
              <a:t> </a:t>
            </a:r>
            <a:r>
              <a:rPr sz="4500" b="1" dirty="0">
                <a:latin typeface="Segoe UI" panose="020B0502040204020203" pitchFamily="34" charset="0"/>
                <a:cs typeface="Segoe UI" panose="020B0502040204020203" pitchFamily="34" charset="0"/>
              </a:rPr>
              <a:t>Movie</a:t>
            </a:r>
            <a:r>
              <a:rPr sz="4500" b="1" spc="-66" dirty="0">
                <a:latin typeface="Segoe UI" panose="020B0502040204020203" pitchFamily="34" charset="0"/>
                <a:cs typeface="Segoe UI" panose="020B0502040204020203" pitchFamily="34" charset="0"/>
              </a:rPr>
              <a:t> </a:t>
            </a:r>
            <a:r>
              <a:rPr sz="4500" b="1" spc="-10" dirty="0">
                <a:latin typeface="Segoe UI" panose="020B0502040204020203" pitchFamily="34" charset="0"/>
                <a:cs typeface="Segoe UI" panose="020B0502040204020203" pitchFamily="34" charset="0"/>
              </a:rPr>
              <a:t>Analysis</a:t>
            </a:r>
            <a:endParaRPr sz="4500" dirty="0">
              <a:latin typeface="Segoe UI" panose="020B0502040204020203" pitchFamily="34" charset="0"/>
              <a:cs typeface="Segoe UI" panose="020B0502040204020203" pitchFamily="34" charset="0"/>
            </a:endParaRPr>
          </a:p>
          <a:p>
            <a:pPr>
              <a:lnSpc>
                <a:spcPct val="100000"/>
              </a:lnSpc>
            </a:pPr>
            <a:endParaRPr sz="2045" dirty="0">
              <a:latin typeface="Segoe UI" panose="020B0502040204020203" pitchFamily="34" charset="0"/>
              <a:cs typeface="Segoe UI" panose="020B0502040204020203" pitchFamily="34" charset="0"/>
            </a:endParaRPr>
          </a:p>
          <a:p>
            <a:pPr>
              <a:spcBef>
                <a:spcPts val="353"/>
              </a:spcBef>
            </a:pPr>
            <a:endParaRPr sz="3273" dirty="0">
              <a:latin typeface="Segoe UI" panose="020B0502040204020203" pitchFamily="34" charset="0"/>
              <a:cs typeface="Segoe UI" panose="020B0502040204020203" pitchFamily="34" charset="0"/>
            </a:endParaRPr>
          </a:p>
          <a:p>
            <a:pPr marL="12988">
              <a:spcBef>
                <a:spcPts val="5"/>
              </a:spcBef>
            </a:pPr>
            <a:r>
              <a:rPr sz="2864" b="1" dirty="0">
                <a:latin typeface="Segoe UI" panose="020B0502040204020203" pitchFamily="34" charset="0"/>
                <a:cs typeface="Segoe UI" panose="020B0502040204020203" pitchFamily="34" charset="0"/>
              </a:rPr>
              <a:t>PROJECT</a:t>
            </a:r>
            <a:r>
              <a:rPr sz="2864" b="1" spc="-92"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DESCRIPTION</a:t>
            </a:r>
            <a:r>
              <a:rPr sz="2864" b="1" spc="-87" dirty="0">
                <a:latin typeface="Segoe UI" panose="020B0502040204020203" pitchFamily="34" charset="0"/>
                <a:cs typeface="Segoe UI" panose="020B0502040204020203" pitchFamily="34" charset="0"/>
              </a:rPr>
              <a:t> </a:t>
            </a:r>
            <a:r>
              <a:rPr sz="2864" b="1" spc="-51" dirty="0">
                <a:latin typeface="Segoe UI" panose="020B0502040204020203" pitchFamily="34" charset="0"/>
                <a:cs typeface="Segoe UI" panose="020B0502040204020203" pitchFamily="34" charset="0"/>
              </a:rPr>
              <a:t>:</a:t>
            </a:r>
            <a:endParaRPr sz="2864" dirty="0">
              <a:latin typeface="Segoe UI" panose="020B0502040204020203" pitchFamily="34" charset="0"/>
              <a:cs typeface="Segoe UI" panose="020B0502040204020203" pitchFamily="34" charset="0"/>
            </a:endParaRPr>
          </a:p>
          <a:p>
            <a:pPr marL="12988" marR="199370">
              <a:lnSpc>
                <a:spcPct val="116799"/>
              </a:lnSpc>
              <a:spcBef>
                <a:spcPts val="1135"/>
              </a:spcBef>
            </a:pPr>
            <a:r>
              <a:rPr sz="2045" dirty="0">
                <a:latin typeface="Segoe UI" panose="020B0502040204020203" pitchFamily="34" charset="0"/>
                <a:cs typeface="Segoe UI" panose="020B0502040204020203" pitchFamily="34" charset="0"/>
              </a:rPr>
              <a:t>The</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Analysis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project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is</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designed</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explore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examine</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a:t>
            </a:r>
            <a:r>
              <a:rPr sz="2045" spc="-36" dirty="0">
                <a:latin typeface="Segoe UI" panose="020B0502040204020203" pitchFamily="34" charset="0"/>
                <a:cs typeface="Segoe UI" panose="020B0502040204020203" pitchFamily="34" charset="0"/>
              </a:rPr>
              <a:t> </a:t>
            </a:r>
            <a:r>
              <a:rPr sz="2045" spc="-20" dirty="0">
                <a:latin typeface="Segoe UI" panose="020B0502040204020203" pitchFamily="34" charset="0"/>
                <a:cs typeface="Segoe UI" panose="020B0502040204020203" pitchFamily="34" charset="0"/>
              </a:rPr>
              <a:t>rich </a:t>
            </a:r>
            <a:r>
              <a:rPr sz="2045" spc="-10" dirty="0">
                <a:latin typeface="Segoe UI" panose="020B0502040204020203" pitchFamily="34" charset="0"/>
                <a:cs typeface="Segoe UI" panose="020B0502040204020203" pitchFamily="34" charset="0"/>
              </a:rPr>
              <a:t>dataset</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sourced</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from</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platform.</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This</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dataset</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includes</a:t>
            </a:r>
            <a:r>
              <a:rPr sz="2045" spc="-26" dirty="0">
                <a:latin typeface="Segoe UI" panose="020B0502040204020203" pitchFamily="34" charset="0"/>
                <a:cs typeface="Segoe UI" panose="020B0502040204020203" pitchFamily="34" charset="0"/>
              </a:rPr>
              <a:t> key </a:t>
            </a:r>
            <a:r>
              <a:rPr sz="2045" dirty="0">
                <a:latin typeface="Segoe UI" panose="020B0502040204020203" pitchFamily="34" charset="0"/>
                <a:cs typeface="Segoe UI" panose="020B0502040204020203" pitchFamily="34" charset="0"/>
              </a:rPr>
              <a:t>details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such</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as</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directors,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titles,</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duration,</a:t>
            </a:r>
            <a:r>
              <a:rPr sz="2045" spc="-4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genres,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budgets,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gross</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earnings,</a:t>
            </a:r>
            <a:endParaRPr sz="2045" dirty="0">
              <a:latin typeface="Segoe UI" panose="020B0502040204020203" pitchFamily="34" charset="0"/>
              <a:cs typeface="Segoe UI" panose="020B0502040204020203" pitchFamily="34" charset="0"/>
            </a:endParaRPr>
          </a:p>
          <a:p>
            <a:pPr marL="12988" marR="5195" algn="just">
              <a:lnSpc>
                <a:spcPct val="116399"/>
              </a:lnSpc>
              <a:spcBef>
                <a:spcPts val="15"/>
              </a:spcBef>
            </a:pPr>
            <a:r>
              <a:rPr sz="2045" dirty="0">
                <a:latin typeface="Segoe UI" panose="020B0502040204020203" pitchFamily="34" charset="0"/>
                <a:cs typeface="Segoe UI" panose="020B0502040204020203" pitchFamily="34" charset="0"/>
              </a:rPr>
              <a:t>IMDb</a:t>
            </a:r>
            <a:r>
              <a:rPr sz="2045" spc="-4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ratings,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more.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By</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applying</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in-</a:t>
            </a:r>
            <a:r>
              <a:rPr sz="2045" dirty="0">
                <a:latin typeface="Segoe UI" panose="020B0502040204020203" pitchFamily="34" charset="0"/>
                <a:cs typeface="Segoe UI" panose="020B0502040204020203" pitchFamily="34" charset="0"/>
              </a:rPr>
              <a:t>depth</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data</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analysis,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data</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visualization,</a:t>
            </a:r>
            <a:r>
              <a:rPr sz="2045" spc="-36"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and </a:t>
            </a:r>
            <a:r>
              <a:rPr sz="2045" spc="-10" dirty="0">
                <a:latin typeface="Segoe UI" panose="020B0502040204020203" pitchFamily="34" charset="0"/>
                <a:cs typeface="Segoe UI" panose="020B0502040204020203" pitchFamily="34" charset="0"/>
              </a:rPr>
              <a:t>statistical</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techniques</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Excel,</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project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aims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uncover</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meaningful</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insights</a:t>
            </a:r>
            <a:r>
              <a:rPr sz="2045" spc="-31"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and </a:t>
            </a:r>
            <a:r>
              <a:rPr sz="2045" spc="-10" dirty="0">
                <a:latin typeface="Segoe UI" panose="020B0502040204020203" pitchFamily="34" charset="0"/>
                <a:cs typeface="Segoe UI" panose="020B0502040204020203" pitchFamily="34" charset="0"/>
              </a:rPr>
              <a:t>trends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that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help</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explain</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what</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drives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movie’s</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success.</a:t>
            </a:r>
            <a:endParaRPr sz="2045" dirty="0">
              <a:latin typeface="Segoe UI" panose="020B0502040204020203" pitchFamily="34" charset="0"/>
              <a:cs typeface="Segoe UI" panose="020B0502040204020203" pitchFamily="34" charset="0"/>
            </a:endParaRPr>
          </a:p>
          <a:p>
            <a:pPr marL="12988" marR="552002">
              <a:lnSpc>
                <a:spcPct val="115700"/>
              </a:lnSpc>
              <a:spcBef>
                <a:spcPts val="1069"/>
              </a:spcBef>
            </a:pPr>
            <a:r>
              <a:rPr sz="2045" dirty="0">
                <a:latin typeface="Segoe UI" panose="020B0502040204020203" pitchFamily="34" charset="0"/>
                <a:cs typeface="Segoe UI" panose="020B0502040204020203" pitchFamily="34" charset="0"/>
              </a:rPr>
              <a:t>As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part</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this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project,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was</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tasked</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with</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preparing</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detailed</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report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for</a:t>
            </a:r>
            <a:r>
              <a:rPr sz="2045" spc="-31"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the </a:t>
            </a:r>
            <a:r>
              <a:rPr sz="2045" spc="-10" dirty="0">
                <a:latin typeface="Segoe UI" panose="020B0502040204020203" pitchFamily="34" charset="0"/>
                <a:cs typeface="Segoe UI" panose="020B0502040204020203" pitchFamily="34" charset="0"/>
              </a:rPr>
              <a:t>provided</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data</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record,</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addressing</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questions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that</a:t>
            </a:r>
            <a:r>
              <a:rPr sz="2045" spc="-4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follow.</a:t>
            </a:r>
            <a:endParaRPr sz="2045" dirty="0">
              <a:latin typeface="Segoe UI" panose="020B0502040204020203" pitchFamily="34" charset="0"/>
              <a:cs typeface="Segoe UI" panose="020B0502040204020203" pitchFamily="34" charset="0"/>
            </a:endParaRPr>
          </a:p>
          <a:p>
            <a:pPr>
              <a:lnSpc>
                <a:spcPct val="100000"/>
              </a:lnSpc>
            </a:pPr>
            <a:endParaRPr sz="2045" dirty="0">
              <a:latin typeface="Segoe UI" panose="020B0502040204020203" pitchFamily="34" charset="0"/>
              <a:cs typeface="Segoe UI" panose="020B0502040204020203" pitchFamily="34" charset="0"/>
            </a:endParaRPr>
          </a:p>
          <a:p>
            <a:pPr>
              <a:spcBef>
                <a:spcPts val="603"/>
              </a:spcBef>
            </a:pPr>
            <a:endParaRPr sz="2045"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3429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6257" y="1480704"/>
            <a:ext cx="16875486" cy="4160690"/>
          </a:xfrm>
          <a:prstGeom prst="rect">
            <a:avLst/>
          </a:prstGeom>
        </p:spPr>
        <p:txBody>
          <a:bodyPr vert="horz" wrap="square" lIns="0" tIns="12989" rIns="0" bIns="0" rtlCol="0">
            <a:spAutoFit/>
          </a:bodyPr>
          <a:lstStyle/>
          <a:p>
            <a:pPr marL="12988" marR="502647" indent="191577">
              <a:lnSpc>
                <a:spcPct val="115799"/>
              </a:lnSpc>
              <a:buAutoNum type="alphaUcPeriod"/>
              <a:tabLst>
                <a:tab pos="204566" algn="l"/>
              </a:tabLst>
            </a:pPr>
            <a:r>
              <a:rPr lang="en-US" sz="2045" dirty="0">
                <a:latin typeface="Segoe UI" panose="020B0502040204020203" pitchFamily="34" charset="0"/>
                <a:cs typeface="Segoe UI" panose="020B0502040204020203" pitchFamily="34" charset="0"/>
              </a:rPr>
              <a:t> Movie</a:t>
            </a:r>
            <a:r>
              <a:rPr lang="en-US" sz="2045" spc="-3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Genre</a:t>
            </a:r>
            <a:r>
              <a:rPr lang="en-US" sz="2045" spc="-3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Analysis:</a:t>
            </a:r>
            <a:r>
              <a:rPr lang="en-US" sz="2045" spc="-3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Analyze</a:t>
            </a:r>
            <a:r>
              <a:rPr lang="en-US" sz="2045" spc="-3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3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distribution</a:t>
            </a:r>
            <a:r>
              <a:rPr lang="en-US" sz="2045" spc="-4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of</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movie</a:t>
            </a:r>
            <a:r>
              <a:rPr lang="en-US" sz="2045" spc="-3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genres</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and</a:t>
            </a:r>
            <a:r>
              <a:rPr lang="en-US" sz="2045" spc="-4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their </a:t>
            </a:r>
            <a:r>
              <a:rPr lang="en-US" sz="2045" dirty="0">
                <a:latin typeface="Segoe UI" panose="020B0502040204020203" pitchFamily="34" charset="0"/>
                <a:cs typeface="Segoe UI" panose="020B0502040204020203" pitchFamily="34" charset="0"/>
              </a:rPr>
              <a:t>impact</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on</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IMDB</a:t>
            </a:r>
            <a:r>
              <a:rPr lang="en-US" sz="2045" spc="-20"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score.</a:t>
            </a:r>
            <a:endParaRPr lang="en-US" sz="2045" dirty="0">
              <a:latin typeface="Segoe UI" panose="020B0502040204020203" pitchFamily="34" charset="0"/>
              <a:cs typeface="Segoe UI" panose="020B0502040204020203" pitchFamily="34" charset="0"/>
            </a:endParaRPr>
          </a:p>
          <a:p>
            <a:pPr marL="479917" marR="31821" lvl="1" indent="-233789">
              <a:lnSpc>
                <a:spcPct val="117300"/>
              </a:lnSpc>
              <a:spcBef>
                <a:spcPts val="1043"/>
              </a:spcBef>
              <a:buSzPct val="76923"/>
              <a:buFont typeface="Symbol"/>
              <a:buChar char=""/>
              <a:tabLst>
                <a:tab pos="479917" algn="l"/>
              </a:tabLst>
            </a:pPr>
            <a:r>
              <a:rPr lang="en-US" sz="2045" spc="-20" dirty="0">
                <a:latin typeface="Segoe UI" panose="020B0502040204020203" pitchFamily="34" charset="0"/>
                <a:cs typeface="Segoe UI" panose="020B0502040204020203" pitchFamily="34" charset="0"/>
              </a:rPr>
              <a:t>Task:</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Determine</a:t>
            </a:r>
            <a:r>
              <a:rPr lang="en-US" sz="2045" spc="-3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most</a:t>
            </a:r>
            <a:r>
              <a:rPr lang="en-US" sz="2045" spc="-4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common</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genres</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of</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movies</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in</a:t>
            </a:r>
            <a:r>
              <a:rPr lang="en-US" sz="2045" spc="-3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dataset.</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Then,</a:t>
            </a:r>
            <a:r>
              <a:rPr lang="en-US" sz="2045" spc="-36" dirty="0">
                <a:latin typeface="Segoe UI" panose="020B0502040204020203" pitchFamily="34" charset="0"/>
                <a:cs typeface="Segoe UI" panose="020B0502040204020203" pitchFamily="34" charset="0"/>
              </a:rPr>
              <a:t> </a:t>
            </a:r>
            <a:r>
              <a:rPr lang="en-US" sz="2045" spc="-26" dirty="0">
                <a:latin typeface="Segoe UI" panose="020B0502040204020203" pitchFamily="34" charset="0"/>
                <a:cs typeface="Segoe UI" panose="020B0502040204020203" pitchFamily="34" charset="0"/>
              </a:rPr>
              <a:t>for </a:t>
            </a:r>
            <a:r>
              <a:rPr lang="en-US" sz="2045" dirty="0">
                <a:latin typeface="Segoe UI" panose="020B0502040204020203" pitchFamily="34" charset="0"/>
                <a:cs typeface="Segoe UI" panose="020B0502040204020203" pitchFamily="34" charset="0"/>
              </a:rPr>
              <a:t>each</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genre,</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calculate</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descriptive</a:t>
            </a:r>
            <a:r>
              <a:rPr lang="en-US" sz="2045" spc="-26" dirty="0">
                <a:latin typeface="Segoe UI" panose="020B0502040204020203" pitchFamily="34" charset="0"/>
                <a:cs typeface="Segoe UI" panose="020B0502040204020203" pitchFamily="34" charset="0"/>
              </a:rPr>
              <a:t> </a:t>
            </a:r>
            <a:r>
              <a:rPr lang="en-US" sz="2045" spc="-20" dirty="0">
                <a:latin typeface="Segoe UI" panose="020B0502040204020203" pitchFamily="34" charset="0"/>
                <a:cs typeface="Segoe UI" panose="020B0502040204020203" pitchFamily="34" charset="0"/>
              </a:rPr>
              <a:t>statistics</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(mean,</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median,</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mode,</a:t>
            </a:r>
            <a:r>
              <a:rPr lang="en-US" sz="2045" spc="-15"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range,</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variance, standard</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deviation)</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of</a:t>
            </a:r>
            <a:r>
              <a:rPr lang="en-US" sz="2045" spc="-10"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IMDB</a:t>
            </a:r>
            <a:r>
              <a:rPr lang="en-US" sz="2045" spc="-20"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scores.</a:t>
            </a:r>
            <a:endParaRPr lang="en-US" sz="2045" dirty="0">
              <a:latin typeface="Segoe UI" panose="020B0502040204020203" pitchFamily="34" charset="0"/>
              <a:cs typeface="Segoe UI" panose="020B0502040204020203" pitchFamily="34" charset="0"/>
            </a:endParaRPr>
          </a:p>
          <a:p>
            <a:pPr lvl="1">
              <a:lnSpc>
                <a:spcPct val="100000"/>
              </a:lnSpc>
              <a:buFont typeface="Symbol"/>
              <a:buChar char=""/>
            </a:pPr>
            <a:endParaRPr lang="en-US" sz="2045" dirty="0">
              <a:latin typeface="Segoe UI" panose="020B0502040204020203" pitchFamily="34" charset="0"/>
              <a:cs typeface="Segoe UI" panose="020B0502040204020203" pitchFamily="34" charset="0"/>
            </a:endParaRPr>
          </a:p>
          <a:p>
            <a:pPr lvl="1">
              <a:spcBef>
                <a:spcPts val="798"/>
              </a:spcBef>
              <a:buFont typeface="Symbol"/>
              <a:buChar char=""/>
            </a:pPr>
            <a:endParaRPr lang="en-US" sz="2045" dirty="0">
              <a:latin typeface="Segoe UI" panose="020B0502040204020203" pitchFamily="34" charset="0"/>
              <a:cs typeface="Segoe UI" panose="020B0502040204020203" pitchFamily="34" charset="0"/>
            </a:endParaRPr>
          </a:p>
          <a:p>
            <a:pPr marL="12988" marR="289639" indent="185083">
              <a:lnSpc>
                <a:spcPct val="116399"/>
              </a:lnSpc>
              <a:buAutoNum type="alphaUcPeriod"/>
              <a:tabLst>
                <a:tab pos="198071" algn="l"/>
              </a:tabLst>
            </a:pPr>
            <a:r>
              <a:rPr lang="en-US" sz="2045" dirty="0">
                <a:latin typeface="Segoe UI" panose="020B0502040204020203" pitchFamily="34" charset="0"/>
                <a:cs typeface="Segoe UI" panose="020B0502040204020203" pitchFamily="34" charset="0"/>
              </a:rPr>
              <a:t> Movie</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Duration</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Analysis:</a:t>
            </a:r>
            <a:r>
              <a:rPr lang="en-US" sz="2045" spc="-20"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Analyze</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distribution</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of</a:t>
            </a:r>
            <a:r>
              <a:rPr lang="en-US" sz="2045" spc="-20"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movie</a:t>
            </a:r>
            <a:r>
              <a:rPr lang="en-US" sz="2045" spc="-2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durations</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and</a:t>
            </a:r>
            <a:r>
              <a:rPr lang="en-US" sz="2045" spc="-36" dirty="0">
                <a:latin typeface="Segoe UI" panose="020B0502040204020203" pitchFamily="34" charset="0"/>
                <a:cs typeface="Segoe UI" panose="020B0502040204020203" pitchFamily="34" charset="0"/>
              </a:rPr>
              <a:t> </a:t>
            </a:r>
            <a:r>
              <a:rPr lang="en-US" sz="2045" spc="-26" dirty="0">
                <a:latin typeface="Segoe UI" panose="020B0502040204020203" pitchFamily="34" charset="0"/>
                <a:cs typeface="Segoe UI" panose="020B0502040204020203" pitchFamily="34" charset="0"/>
              </a:rPr>
              <a:t>its </a:t>
            </a:r>
            <a:r>
              <a:rPr lang="en-US" sz="2045" dirty="0">
                <a:latin typeface="Segoe UI" panose="020B0502040204020203" pitchFamily="34" charset="0"/>
                <a:cs typeface="Segoe UI" panose="020B0502040204020203" pitchFamily="34" charset="0"/>
              </a:rPr>
              <a:t>impact</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on</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IMDB</a:t>
            </a:r>
            <a:r>
              <a:rPr lang="en-US" sz="2045" spc="-20"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score.</a:t>
            </a:r>
            <a:endParaRPr lang="en-US" sz="2045" dirty="0">
              <a:latin typeface="Segoe UI" panose="020B0502040204020203" pitchFamily="34" charset="0"/>
              <a:cs typeface="Segoe UI" panose="020B0502040204020203" pitchFamily="34" charset="0"/>
            </a:endParaRPr>
          </a:p>
          <a:p>
            <a:pPr marL="479917" marR="297432" lvl="1" indent="-233789">
              <a:lnSpc>
                <a:spcPct val="116900"/>
              </a:lnSpc>
              <a:spcBef>
                <a:spcPts val="1053"/>
              </a:spcBef>
              <a:buSzPct val="76923"/>
              <a:buFont typeface="Symbol"/>
              <a:buChar char=""/>
              <a:tabLst>
                <a:tab pos="479917" algn="l"/>
              </a:tabLst>
            </a:pPr>
            <a:r>
              <a:rPr lang="en-US" sz="2045" spc="-20" dirty="0">
                <a:latin typeface="Segoe UI" panose="020B0502040204020203" pitchFamily="34" charset="0"/>
                <a:cs typeface="Segoe UI" panose="020B0502040204020203" pitchFamily="34" charset="0"/>
              </a:rPr>
              <a:t>Task:</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Analyze</a:t>
            </a:r>
            <a:r>
              <a:rPr lang="en-US" sz="2045" spc="-20"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distribution</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of</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movie</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durations</a:t>
            </a:r>
            <a:r>
              <a:rPr lang="en-US" sz="2045" spc="-3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and</a:t>
            </a:r>
            <a:r>
              <a:rPr lang="en-US" sz="2045" spc="-3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identify</a:t>
            </a:r>
            <a:r>
              <a:rPr lang="en-US" sz="2045" spc="-2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the</a:t>
            </a:r>
            <a:r>
              <a:rPr lang="en-US" sz="2045" spc="-3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relationship </a:t>
            </a:r>
            <a:r>
              <a:rPr lang="en-US" sz="2045" dirty="0">
                <a:latin typeface="Segoe UI" panose="020B0502040204020203" pitchFamily="34" charset="0"/>
                <a:cs typeface="Segoe UI" panose="020B0502040204020203" pitchFamily="34" charset="0"/>
              </a:rPr>
              <a:t>between</a:t>
            </a:r>
            <a:r>
              <a:rPr lang="en-US" sz="2045" spc="-4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movie</a:t>
            </a:r>
            <a:r>
              <a:rPr lang="en-US" sz="2045" spc="-41"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duration</a:t>
            </a:r>
            <a:r>
              <a:rPr lang="en-US" sz="2045" spc="-46"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and</a:t>
            </a:r>
            <a:r>
              <a:rPr lang="en-US" sz="2045" spc="-51" dirty="0">
                <a:latin typeface="Segoe UI" panose="020B0502040204020203" pitchFamily="34" charset="0"/>
                <a:cs typeface="Segoe UI" panose="020B0502040204020203" pitchFamily="34" charset="0"/>
              </a:rPr>
              <a:t> </a:t>
            </a:r>
            <a:r>
              <a:rPr lang="en-US" sz="2045" dirty="0">
                <a:latin typeface="Segoe UI" panose="020B0502040204020203" pitchFamily="34" charset="0"/>
                <a:cs typeface="Segoe UI" panose="020B0502040204020203" pitchFamily="34" charset="0"/>
              </a:rPr>
              <a:t>IMDB</a:t>
            </a:r>
            <a:r>
              <a:rPr lang="en-US" sz="2045" spc="-36" dirty="0">
                <a:latin typeface="Segoe UI" panose="020B0502040204020203" pitchFamily="34" charset="0"/>
                <a:cs typeface="Segoe UI" panose="020B0502040204020203" pitchFamily="34" charset="0"/>
              </a:rPr>
              <a:t> </a:t>
            </a:r>
            <a:r>
              <a:rPr lang="en-US" sz="2045" spc="-10" dirty="0">
                <a:latin typeface="Segoe UI" panose="020B0502040204020203" pitchFamily="34" charset="0"/>
                <a:cs typeface="Segoe UI" panose="020B0502040204020203" pitchFamily="34" charset="0"/>
              </a:rPr>
              <a:t>score.</a:t>
            </a:r>
            <a:endParaRPr lang="en-US" sz="2045" dirty="0">
              <a:latin typeface="Segoe UI" panose="020B0502040204020203" pitchFamily="34" charset="0"/>
              <a:cs typeface="Segoe UI" panose="020B0502040204020203" pitchFamily="34" charset="0"/>
            </a:endParaRPr>
          </a:p>
          <a:p>
            <a:pPr marL="12988" marR="5195">
              <a:lnSpc>
                <a:spcPct val="116399"/>
              </a:lnSpc>
              <a:spcBef>
                <a:spcPts val="102"/>
              </a:spcBef>
            </a:pPr>
            <a:endParaRPr lang="en-US" sz="2045" dirty="0">
              <a:latin typeface="Segoe UI" panose="020B0502040204020203" pitchFamily="34" charset="0"/>
              <a:cs typeface="Segoe UI" panose="020B0502040204020203" pitchFamily="34" charset="0"/>
            </a:endParaRPr>
          </a:p>
          <a:p>
            <a:pPr marL="12988" marR="5195">
              <a:lnSpc>
                <a:spcPct val="116399"/>
              </a:lnSpc>
              <a:spcBef>
                <a:spcPts val="102"/>
              </a:spcBef>
            </a:pPr>
            <a:r>
              <a:rPr sz="2045" dirty="0">
                <a:latin typeface="Segoe UI" panose="020B0502040204020203" pitchFamily="34" charset="0"/>
                <a:cs typeface="Segoe UI" panose="020B0502040204020203" pitchFamily="34" charset="0"/>
              </a:rPr>
              <a:t>C.</a:t>
            </a:r>
            <a:r>
              <a:rPr lang="en-US" sz="2045" dirty="0">
                <a:latin typeface="Segoe UI" panose="020B0502040204020203" pitchFamily="34" charset="0"/>
                <a:cs typeface="Segoe UI" panose="020B0502040204020203" pitchFamily="34" charset="0"/>
              </a:rPr>
              <a:t> </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Language</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Analysis:</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Situation:</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Examine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distribution</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1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based</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their language.</a:t>
            </a:r>
            <a:endParaRPr sz="2045" dirty="0">
              <a:latin typeface="Segoe UI" panose="020B0502040204020203" pitchFamily="34" charset="0"/>
              <a:cs typeface="Segoe UI" panose="020B0502040204020203" pitchFamily="34" charset="0"/>
            </a:endParaRPr>
          </a:p>
          <a:p>
            <a:pPr marL="479917" marR="181836" indent="-233789">
              <a:lnSpc>
                <a:spcPct val="116900"/>
              </a:lnSpc>
              <a:spcBef>
                <a:spcPts val="1048"/>
              </a:spcBef>
              <a:buSzPct val="76923"/>
              <a:buFont typeface="Symbol"/>
              <a:buChar char=""/>
              <a:tabLst>
                <a:tab pos="479917" algn="l"/>
              </a:tabLst>
            </a:pPr>
            <a:r>
              <a:rPr sz="2045" spc="-20" dirty="0">
                <a:latin typeface="Segoe UI" panose="020B0502040204020203" pitchFamily="34" charset="0"/>
                <a:cs typeface="Segoe UI" panose="020B0502040204020203" pitchFamily="34" charset="0"/>
              </a:rPr>
              <a:t>Task:</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Determine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most</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common</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languages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used</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analyze</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their </a:t>
            </a:r>
            <a:r>
              <a:rPr sz="2045" dirty="0">
                <a:latin typeface="Segoe UI" panose="020B0502040204020203" pitchFamily="34" charset="0"/>
                <a:cs typeface="Segoe UI" panose="020B0502040204020203" pitchFamily="34" charset="0"/>
              </a:rPr>
              <a:t>impact</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score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using</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descriptive</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statistics.</a:t>
            </a:r>
            <a:endParaRPr sz="2045" dirty="0">
              <a:latin typeface="Segoe UI" panose="020B0502040204020203" pitchFamily="34" charset="0"/>
              <a:cs typeface="Segoe UI" panose="020B0502040204020203" pitchFamily="34" charset="0"/>
            </a:endParaRPr>
          </a:p>
        </p:txBody>
      </p:sp>
      <p:sp>
        <p:nvSpPr>
          <p:cNvPr id="3" name="object 3"/>
          <p:cNvSpPr txBox="1"/>
          <p:nvPr/>
        </p:nvSpPr>
        <p:spPr>
          <a:xfrm>
            <a:off x="693268" y="6078683"/>
            <a:ext cx="16755341" cy="3581706"/>
          </a:xfrm>
          <a:prstGeom prst="rect">
            <a:avLst/>
          </a:prstGeom>
        </p:spPr>
        <p:txBody>
          <a:bodyPr vert="horz" wrap="square" lIns="0" tIns="12989" rIns="0" bIns="0" rtlCol="0">
            <a:spAutoFit/>
          </a:bodyPr>
          <a:lstStyle/>
          <a:p>
            <a:pPr marL="12988">
              <a:spcBef>
                <a:spcPts val="102"/>
              </a:spcBef>
            </a:pPr>
            <a:r>
              <a:rPr sz="2045" dirty="0">
                <a:latin typeface="Segoe UI" panose="020B0502040204020203" pitchFamily="34" charset="0"/>
                <a:cs typeface="Segoe UI" panose="020B0502040204020203" pitchFamily="34" charset="0"/>
              </a:rPr>
              <a:t>D.</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Director</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Analysis: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Influence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directors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ratings.</a:t>
            </a:r>
            <a:endParaRPr sz="2045" dirty="0">
              <a:latin typeface="Segoe UI" panose="020B0502040204020203" pitchFamily="34" charset="0"/>
              <a:cs typeface="Segoe UI" panose="020B0502040204020203" pitchFamily="34" charset="0"/>
            </a:endParaRPr>
          </a:p>
          <a:p>
            <a:pPr marL="479917" marR="5195" indent="-233789" algn="just">
              <a:lnSpc>
                <a:spcPct val="117100"/>
              </a:lnSpc>
              <a:spcBef>
                <a:spcPts val="1058"/>
              </a:spcBef>
              <a:buSzPct val="76923"/>
              <a:buFont typeface="Symbol"/>
              <a:buChar char=""/>
              <a:tabLst>
                <a:tab pos="479917" algn="l"/>
              </a:tabLst>
            </a:pPr>
            <a:r>
              <a:rPr sz="2045" spc="-20" dirty="0">
                <a:latin typeface="Segoe UI" panose="020B0502040204020203" pitchFamily="34" charset="0"/>
                <a:cs typeface="Segoe UI" panose="020B0502040204020203" pitchFamily="34" charset="0"/>
              </a:rPr>
              <a:t>Task:</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Identify</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top</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directors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based</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their</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average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score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analyze </a:t>
            </a:r>
            <a:r>
              <a:rPr sz="2045" dirty="0">
                <a:latin typeface="Segoe UI" panose="020B0502040204020203" pitchFamily="34" charset="0"/>
                <a:cs typeface="Segoe UI" panose="020B0502040204020203" pitchFamily="34" charset="0"/>
              </a:rPr>
              <a:t>their</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contribution</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success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using</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percentile</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calculations</a:t>
            </a:r>
            <a:endParaRPr sz="2045" dirty="0">
              <a:latin typeface="Segoe UI" panose="020B0502040204020203" pitchFamily="34" charset="0"/>
              <a:cs typeface="Segoe UI" panose="020B0502040204020203" pitchFamily="34" charset="0"/>
            </a:endParaRPr>
          </a:p>
          <a:p>
            <a:pPr>
              <a:lnSpc>
                <a:spcPct val="100000"/>
              </a:lnSpc>
            </a:pPr>
            <a:endParaRPr sz="2045" dirty="0">
              <a:latin typeface="Segoe UI" panose="020B0502040204020203" pitchFamily="34" charset="0"/>
              <a:cs typeface="Segoe UI" panose="020B0502040204020203" pitchFamily="34" charset="0"/>
            </a:endParaRPr>
          </a:p>
          <a:p>
            <a:pPr>
              <a:spcBef>
                <a:spcPts val="798"/>
              </a:spcBef>
            </a:pPr>
            <a:endParaRPr sz="2045" dirty="0">
              <a:latin typeface="Segoe UI" panose="020B0502040204020203" pitchFamily="34" charset="0"/>
              <a:cs typeface="Segoe UI" panose="020B0502040204020203" pitchFamily="34" charset="0"/>
            </a:endParaRPr>
          </a:p>
          <a:p>
            <a:pPr marL="12988" marR="109102">
              <a:lnSpc>
                <a:spcPct val="116399"/>
              </a:lnSpc>
              <a:spcBef>
                <a:spcPts val="5"/>
              </a:spcBef>
            </a:pPr>
            <a:r>
              <a:rPr sz="2045" dirty="0">
                <a:latin typeface="Segoe UI" panose="020B0502040204020203" pitchFamily="34" charset="0"/>
                <a:cs typeface="Segoe UI" panose="020B0502040204020203" pitchFamily="34" charset="0"/>
              </a:rPr>
              <a:t>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Budget</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Analysis:</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Explore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relationship</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between</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budgets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4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their </a:t>
            </a:r>
            <a:r>
              <a:rPr sz="2045" dirty="0">
                <a:latin typeface="Segoe UI" panose="020B0502040204020203" pitchFamily="34" charset="0"/>
                <a:cs typeface="Segoe UI" panose="020B0502040204020203" pitchFamily="34" charset="0"/>
              </a:rPr>
              <a:t>financial</a:t>
            </a:r>
            <a:r>
              <a:rPr sz="2045" spc="-5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success.</a:t>
            </a:r>
            <a:endParaRPr sz="2045" dirty="0">
              <a:latin typeface="Segoe UI" panose="020B0502040204020203" pitchFamily="34" charset="0"/>
              <a:cs typeface="Segoe UI" panose="020B0502040204020203" pitchFamily="34" charset="0"/>
            </a:endParaRPr>
          </a:p>
          <a:p>
            <a:pPr marL="479917" marR="8442" indent="-233789" algn="just">
              <a:lnSpc>
                <a:spcPct val="117000"/>
              </a:lnSpc>
              <a:spcBef>
                <a:spcPts val="1042"/>
              </a:spcBef>
              <a:buSzPct val="76923"/>
              <a:buFont typeface="Symbol"/>
              <a:buChar char=""/>
              <a:tabLst>
                <a:tab pos="479917" algn="l"/>
              </a:tabLst>
            </a:pPr>
            <a:r>
              <a:rPr sz="2045" spc="-20" dirty="0">
                <a:latin typeface="Segoe UI" panose="020B0502040204020203" pitchFamily="34" charset="0"/>
                <a:cs typeface="Segoe UI" panose="020B0502040204020203" pitchFamily="34" charset="0"/>
              </a:rPr>
              <a:t>Task:</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Analyze</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correlation</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between</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budgets</a:t>
            </a:r>
            <a:r>
              <a:rPr sz="2045" spc="-4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gross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earnings,</a:t>
            </a:r>
            <a:r>
              <a:rPr sz="2045" spc="-46"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and </a:t>
            </a:r>
            <a:r>
              <a:rPr sz="2045" spc="-10" dirty="0">
                <a:latin typeface="Segoe UI" panose="020B0502040204020203" pitchFamily="34" charset="0"/>
                <a:cs typeface="Segoe UI" panose="020B0502040204020203" pitchFamily="34" charset="0"/>
              </a:rPr>
              <a:t>identify</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with</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highest</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profit</a:t>
            </a:r>
            <a:r>
              <a:rPr sz="2045" spc="-20" dirty="0">
                <a:latin typeface="Segoe UI" panose="020B0502040204020203" pitchFamily="34" charset="0"/>
                <a:cs typeface="Segoe UI" panose="020B0502040204020203" pitchFamily="34" charset="0"/>
              </a:rPr>
              <a:t> margin.Remember,</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these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tasks</a:t>
            </a:r>
            <a:r>
              <a:rPr sz="2045" spc="-31"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are </a:t>
            </a:r>
            <a:r>
              <a:rPr sz="2045" dirty="0">
                <a:latin typeface="Segoe UI" panose="020B0502040204020203" pitchFamily="34" charset="0"/>
                <a:cs typeface="Segoe UI" panose="020B0502040204020203" pitchFamily="34" charset="0"/>
              </a:rPr>
              <a:t>designed</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progressively</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explore</a:t>
            </a:r>
            <a:r>
              <a:rPr sz="2045" spc="-3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different</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aspects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dataset</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uncover meaningful</a:t>
            </a:r>
            <a:r>
              <a:rPr sz="2045" spc="-3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insights.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Each</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task</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builds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upon</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previous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provide</a:t>
            </a:r>
            <a:r>
              <a:rPr sz="2045" spc="-31" dirty="0">
                <a:latin typeface="Segoe UI" panose="020B0502040204020203" pitchFamily="34" charset="0"/>
                <a:cs typeface="Segoe UI" panose="020B0502040204020203" pitchFamily="34" charset="0"/>
              </a:rPr>
              <a:t> </a:t>
            </a:r>
            <a:r>
              <a:rPr sz="2045" spc="-51" dirty="0">
                <a:latin typeface="Segoe UI" panose="020B0502040204020203" pitchFamily="34" charset="0"/>
                <a:cs typeface="Segoe UI" panose="020B0502040204020203" pitchFamily="34" charset="0"/>
              </a:rPr>
              <a:t>a</a:t>
            </a:r>
            <a:r>
              <a:rPr lang="en-US" sz="2045" spc="-51"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comprehensive</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analysis</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a:t>
            </a:r>
            <a:r>
              <a:rPr sz="2045" spc="-31" dirty="0">
                <a:latin typeface="Segoe UI" panose="020B0502040204020203" pitchFamily="34" charset="0"/>
                <a:cs typeface="Segoe UI" panose="020B0502040204020203" pitchFamily="34" charset="0"/>
              </a:rPr>
              <a:t> </a:t>
            </a:r>
            <a:r>
              <a:rPr sz="2045" spc="-20" dirty="0">
                <a:latin typeface="Segoe UI" panose="020B0502040204020203" pitchFamily="34" charset="0"/>
                <a:cs typeface="Segoe UI" panose="020B0502040204020203" pitchFamily="34" charset="0"/>
              </a:rPr>
              <a:t>data.</a:t>
            </a:r>
            <a:endParaRPr sz="2045"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3721D78-4CD2-04FB-F925-987E841E2C0B}"/>
              </a:ext>
            </a:extLst>
          </p:cNvPr>
          <p:cNvSpPr txBox="1"/>
          <p:nvPr/>
        </p:nvSpPr>
        <p:spPr>
          <a:xfrm>
            <a:off x="0" y="379255"/>
            <a:ext cx="18106159" cy="673939"/>
          </a:xfrm>
          <a:prstGeom prst="rect">
            <a:avLst/>
          </a:prstGeom>
          <a:noFill/>
        </p:spPr>
        <p:txBody>
          <a:bodyPr wrap="square" rtlCol="0">
            <a:spAutoFit/>
          </a:bodyPr>
          <a:lstStyle/>
          <a:p>
            <a:pPr algn="ctr"/>
            <a:r>
              <a:rPr lang="en-IN" sz="3682" b="1" dirty="0"/>
              <a:t>Data Analytics Tasks</a:t>
            </a:r>
            <a:endParaRPr lang="en-IN" sz="3682" dirty="0"/>
          </a:p>
        </p:txBody>
      </p:sp>
    </p:spTree>
    <p:extLst>
      <p:ext uri="{BB962C8B-B14F-4D97-AF65-F5344CB8AC3E}">
        <p14:creationId xmlns:p14="http://schemas.microsoft.com/office/powerpoint/2010/main" val="246845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0" y="4143991"/>
            <a:ext cx="18288000" cy="986809"/>
          </a:xfrm>
          <a:prstGeom prst="rect">
            <a:avLst/>
          </a:prstGeom>
        </p:spPr>
        <p:txBody>
          <a:bodyPr vert="horz" wrap="square" lIns="0" tIns="17145" rIns="0" bIns="0" rtlCol="0">
            <a:spAutoFit/>
          </a:bodyPr>
          <a:lstStyle/>
          <a:p>
            <a:pPr algn="ctr"/>
            <a:r>
              <a:rPr lang="en-US" b="1" dirty="0"/>
              <a:t>Project 1 :Data Analytics Process</a:t>
            </a:r>
            <a:endParaRPr sz="7200" b="1" dirty="0">
              <a:solidFill>
                <a:schemeClr val="tx1"/>
              </a:solidFill>
              <a:latin typeface="Times New Roman" panose="02020603050405020304" pitchFamily="18" charset="0"/>
              <a:cs typeface="Times New Roman" panose="02020603050405020304" pitchFamily="18" charset="0"/>
            </a:endParaRP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spc="130" dirty="0">
                <a:solidFill>
                  <a:srgbClr val="F4F4F4"/>
                </a:solidFill>
                <a:latin typeface="Trebuchet MS"/>
                <a:cs typeface="Trebuchet MS"/>
              </a:rPr>
              <a:t>Presented</a:t>
            </a:r>
            <a:r>
              <a:rPr lang="en-IN" sz="1800" spc="-75" dirty="0">
                <a:solidFill>
                  <a:srgbClr val="F4F4F4"/>
                </a:solidFill>
                <a:latin typeface="Trebuchet MS"/>
                <a:cs typeface="Trebuchet MS"/>
              </a:rPr>
              <a:t> </a:t>
            </a:r>
            <a:r>
              <a:rPr lang="en-IN" sz="1800" spc="130" dirty="0">
                <a:solidFill>
                  <a:srgbClr val="F4F4F4"/>
                </a:solidFill>
                <a:latin typeface="Trebuchet MS"/>
                <a:cs typeface="Trebuchet MS"/>
              </a:rPr>
              <a:t>By : Rahul Vishwakarma</a:t>
            </a:r>
            <a:endParaRPr lang="en-IN" dirty="0"/>
          </a:p>
        </p:txBody>
      </p:sp>
      <p:sp>
        <p:nvSpPr>
          <p:cNvPr id="2" name="Slide Number Placeholder 1">
            <a:extLst>
              <a:ext uri="{FF2B5EF4-FFF2-40B4-BE49-F238E27FC236}">
                <a16:creationId xmlns:a16="http://schemas.microsoft.com/office/drawing/2014/main" id="{24E8B2C5-DAFA-5080-36D5-9980705FCDA1}"/>
              </a:ext>
            </a:extLst>
          </p:cNvPr>
          <p:cNvSpPr>
            <a:spLocks noGrp="1"/>
          </p:cNvSpPr>
          <p:nvPr>
            <p:ph type="sldNum" sz="quarter" idx="12"/>
          </p:nvPr>
        </p:nvSpPr>
        <p:spPr/>
        <p:txBody>
          <a:bodyPr/>
          <a:lstStyle/>
          <a:p>
            <a:fld id="{B6F15528-21DE-4FAA-801E-634DDDAF4B2B}" type="slidenum">
              <a:rPr lang="en-IN" smtClean="0"/>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0807" y="1558636"/>
            <a:ext cx="17846386" cy="4753244"/>
          </a:xfrm>
          <a:prstGeom prst="rect">
            <a:avLst/>
          </a:prstGeom>
        </p:spPr>
        <p:txBody>
          <a:bodyPr vert="horz" wrap="square" lIns="0" tIns="12339" rIns="0" bIns="0" rtlCol="0">
            <a:spAutoFit/>
          </a:bodyPr>
          <a:lstStyle/>
          <a:p>
            <a:pPr marL="12988" algn="ctr">
              <a:spcBef>
                <a:spcPts val="97"/>
              </a:spcBef>
            </a:pPr>
            <a:r>
              <a:rPr sz="2864" b="1" dirty="0">
                <a:latin typeface="Segoe UI" panose="020B0502040204020203" pitchFamily="34" charset="0"/>
                <a:cs typeface="Segoe UI" panose="020B0502040204020203" pitchFamily="34" charset="0"/>
              </a:rPr>
              <a:t>Cleaning</a:t>
            </a:r>
            <a:r>
              <a:rPr sz="2864" b="1" spc="-5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Data</a:t>
            </a:r>
            <a:r>
              <a:rPr sz="2864" b="1" spc="-36" dirty="0">
                <a:latin typeface="Segoe UI" panose="020B0502040204020203" pitchFamily="34" charset="0"/>
                <a:cs typeface="Segoe UI" panose="020B0502040204020203" pitchFamily="34" charset="0"/>
              </a:rPr>
              <a:t> </a:t>
            </a:r>
            <a:endParaRPr sz="2864" dirty="0">
              <a:latin typeface="Segoe UI" panose="020B0502040204020203" pitchFamily="34" charset="0"/>
              <a:cs typeface="Segoe UI" panose="020B0502040204020203" pitchFamily="34" charset="0"/>
            </a:endParaRPr>
          </a:p>
          <a:p>
            <a:pPr marL="479917" marR="62344" indent="-233789">
              <a:lnSpc>
                <a:spcPct val="116900"/>
              </a:lnSpc>
              <a:spcBef>
                <a:spcPts val="1028"/>
              </a:spcBef>
              <a:buSzPct val="62500"/>
              <a:buFont typeface="Symbol"/>
              <a:buChar char=""/>
              <a:tabLst>
                <a:tab pos="479917" algn="l"/>
              </a:tabLst>
            </a:pPr>
            <a:endParaRPr lang="en-US" sz="2864" b="1" dirty="0">
              <a:latin typeface="Segoe UI" panose="020B0502040204020203" pitchFamily="34" charset="0"/>
              <a:cs typeface="Segoe UI" panose="020B0502040204020203" pitchFamily="34" charset="0"/>
            </a:endParaRPr>
          </a:p>
          <a:p>
            <a:pPr marL="479917" marR="62344" indent="-233789">
              <a:lnSpc>
                <a:spcPct val="116900"/>
              </a:lnSpc>
              <a:spcBef>
                <a:spcPts val="1028"/>
              </a:spcBef>
              <a:buSzPct val="62500"/>
              <a:buFont typeface="Symbol"/>
              <a:buChar char=""/>
              <a:tabLst>
                <a:tab pos="479917" algn="l"/>
              </a:tabLst>
            </a:pPr>
            <a:r>
              <a:rPr sz="2864" b="1" dirty="0">
                <a:latin typeface="Segoe UI" panose="020B0502040204020203" pitchFamily="34" charset="0"/>
                <a:cs typeface="Segoe UI" panose="020B0502040204020203" pitchFamily="34" charset="0"/>
              </a:rPr>
              <a:t>In</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this</a:t>
            </a:r>
            <a:r>
              <a:rPr sz="2864" b="1" spc="-20"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data</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analysis</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project,</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first</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and</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most</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vital</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step</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is</a:t>
            </a:r>
            <a:r>
              <a:rPr sz="2864" b="1" spc="-41" dirty="0">
                <a:latin typeface="Segoe UI" panose="020B0502040204020203" pitchFamily="34" charset="0"/>
                <a:cs typeface="Segoe UI" panose="020B0502040204020203" pitchFamily="34" charset="0"/>
              </a:rPr>
              <a:t> </a:t>
            </a:r>
            <a:r>
              <a:rPr sz="2864" b="1" spc="-20" dirty="0">
                <a:latin typeface="Segoe UI" panose="020B0502040204020203" pitchFamily="34" charset="0"/>
                <a:cs typeface="Segoe UI" panose="020B0502040204020203" pitchFamily="34" charset="0"/>
              </a:rPr>
              <a:t>data </a:t>
            </a:r>
            <a:r>
              <a:rPr sz="2864" b="1" spc="-10" dirty="0">
                <a:latin typeface="Segoe UI" panose="020B0502040204020203" pitchFamily="34" charset="0"/>
                <a:cs typeface="Segoe UI" panose="020B0502040204020203" pitchFamily="34" charset="0"/>
              </a:rPr>
              <a:t>cleaning.</a:t>
            </a:r>
            <a:endParaRPr sz="2864" dirty="0">
              <a:latin typeface="Segoe UI" panose="020B0502040204020203" pitchFamily="34" charset="0"/>
              <a:cs typeface="Segoe UI" panose="020B0502040204020203" pitchFamily="34" charset="0"/>
            </a:endParaRPr>
          </a:p>
          <a:p>
            <a:pPr marL="479917" indent="-233140">
              <a:spcBef>
                <a:spcPts val="332"/>
              </a:spcBef>
              <a:buSzPct val="62500"/>
              <a:buFont typeface="Symbol"/>
              <a:buChar char=""/>
              <a:tabLst>
                <a:tab pos="479917" algn="l"/>
              </a:tabLst>
            </a:pPr>
            <a:r>
              <a:rPr sz="2864" b="1" dirty="0">
                <a:latin typeface="Segoe UI" panose="020B0502040204020203" pitchFamily="34" charset="0"/>
                <a:cs typeface="Segoe UI" panose="020B0502040204020203" pitchFamily="34" charset="0"/>
              </a:rPr>
              <a:t>Begin</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by</a:t>
            </a:r>
            <a:r>
              <a:rPr sz="2864" b="1" spc="-3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dropping</a:t>
            </a:r>
            <a:r>
              <a:rPr sz="2864" b="1" spc="-2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columns</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that</a:t>
            </a:r>
            <a:r>
              <a:rPr sz="2864" b="1" spc="-2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do</a:t>
            </a:r>
            <a:r>
              <a:rPr sz="2864" b="1" spc="-20"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not</a:t>
            </a:r>
            <a:r>
              <a:rPr sz="2864" b="1" spc="-3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contribute</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to</a:t>
            </a:r>
            <a:r>
              <a:rPr sz="2864" b="1" spc="-31" dirty="0">
                <a:latin typeface="Segoe UI" panose="020B0502040204020203" pitchFamily="34" charset="0"/>
                <a:cs typeface="Segoe UI" panose="020B0502040204020203" pitchFamily="34" charset="0"/>
              </a:rPr>
              <a:t> </a:t>
            </a:r>
            <a:r>
              <a:rPr sz="2864" b="1" spc="-26" dirty="0">
                <a:latin typeface="Segoe UI" panose="020B0502040204020203" pitchFamily="34" charset="0"/>
                <a:cs typeface="Segoe UI" panose="020B0502040204020203" pitchFamily="34" charset="0"/>
              </a:rPr>
              <a:t>the</a:t>
            </a:r>
            <a:endParaRPr sz="2864" dirty="0">
              <a:latin typeface="Segoe UI" panose="020B0502040204020203" pitchFamily="34" charset="0"/>
              <a:cs typeface="Segoe UI" panose="020B0502040204020203" pitchFamily="34" charset="0"/>
            </a:endParaRPr>
          </a:p>
          <a:p>
            <a:pPr marL="479917" marR="5195">
              <a:lnSpc>
                <a:spcPct val="116900"/>
              </a:lnSpc>
            </a:pPr>
            <a:r>
              <a:rPr sz="2864" b="1" dirty="0">
                <a:latin typeface="Segoe UI" panose="020B0502040204020203" pitchFamily="34" charset="0"/>
                <a:cs typeface="Segoe UI" panose="020B0502040204020203" pitchFamily="34" charset="0"/>
              </a:rPr>
              <a:t>analysis,</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followed</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by</a:t>
            </a:r>
            <a:r>
              <a:rPr sz="2864" b="1" spc="-41"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removing</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any</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null</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values.</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These</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columns </a:t>
            </a:r>
            <a:r>
              <a:rPr sz="2864" b="1" dirty="0">
                <a:latin typeface="Segoe UI" panose="020B0502040204020203" pitchFamily="34" charset="0"/>
                <a:cs typeface="Segoe UI" panose="020B0502040204020203" pitchFamily="34" charset="0"/>
              </a:rPr>
              <a:t>are</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removed</a:t>
            </a:r>
            <a:r>
              <a:rPr sz="2864" b="1" spc="-3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because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they</a:t>
            </a:r>
            <a:r>
              <a:rPr sz="2864" b="1" spc="-3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do</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not</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affect</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insights</a:t>
            </a:r>
            <a:r>
              <a:rPr sz="2864" b="1" spc="-3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we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want</a:t>
            </a:r>
            <a:r>
              <a:rPr sz="2864" b="1" spc="-41" dirty="0">
                <a:latin typeface="Segoe UI" panose="020B0502040204020203" pitchFamily="34" charset="0"/>
                <a:cs typeface="Segoe UI" panose="020B0502040204020203" pitchFamily="34" charset="0"/>
              </a:rPr>
              <a:t> </a:t>
            </a:r>
            <a:r>
              <a:rPr sz="2864" b="1" spc="-26" dirty="0">
                <a:latin typeface="Segoe UI" panose="020B0502040204020203" pitchFamily="34" charset="0"/>
                <a:cs typeface="Segoe UI" panose="020B0502040204020203" pitchFamily="34" charset="0"/>
              </a:rPr>
              <a:t>to </a:t>
            </a:r>
            <a:r>
              <a:rPr sz="2864" b="1" spc="-10" dirty="0">
                <a:latin typeface="Segoe UI" panose="020B0502040204020203" pitchFamily="34" charset="0"/>
                <a:cs typeface="Segoe UI" panose="020B0502040204020203" pitchFamily="34" charset="0"/>
              </a:rPr>
              <a:t>extract.</a:t>
            </a:r>
            <a:endParaRPr sz="2864" dirty="0">
              <a:latin typeface="Segoe UI" panose="020B0502040204020203" pitchFamily="34" charset="0"/>
              <a:cs typeface="Segoe UI" panose="020B0502040204020203" pitchFamily="34" charset="0"/>
            </a:endParaRPr>
          </a:p>
          <a:p>
            <a:pPr marL="479917" marR="50005" indent="-233789">
              <a:lnSpc>
                <a:spcPct val="116900"/>
              </a:lnSpc>
              <a:spcBef>
                <a:spcPts val="15"/>
              </a:spcBef>
              <a:buSzPct val="62500"/>
              <a:buFont typeface="Symbol"/>
              <a:buChar char=""/>
              <a:tabLst>
                <a:tab pos="479917" algn="l"/>
              </a:tabLst>
            </a:pPr>
            <a:r>
              <a:rPr sz="2864" b="1" spc="-10" dirty="0">
                <a:latin typeface="Segoe UI" panose="020B0502040204020203" pitchFamily="34" charset="0"/>
                <a:cs typeface="Segoe UI" panose="020B0502040204020203" pitchFamily="34" charset="0"/>
              </a:rPr>
              <a:t>After</a:t>
            </a:r>
            <a:r>
              <a:rPr sz="2864" b="1" spc="-51"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dropping</a:t>
            </a:r>
            <a:r>
              <a:rPr sz="2864" b="1" spc="-51"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irrelevant</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columns,</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check</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for</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blank</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rows.</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Blank </a:t>
            </a:r>
            <a:r>
              <a:rPr sz="2864" b="1" dirty="0">
                <a:latin typeface="Segoe UI" panose="020B0502040204020203" pitchFamily="34" charset="0"/>
                <a:cs typeface="Segoe UI" panose="020B0502040204020203" pitchFamily="34" charset="0"/>
              </a:rPr>
              <a:t>rows</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can</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distort</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results,</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so</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they</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must</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be</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removed.</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Apply</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filters </a:t>
            </a:r>
            <a:r>
              <a:rPr sz="2864" b="1" dirty="0">
                <a:latin typeface="Segoe UI" panose="020B0502040204020203" pitchFamily="34" charset="0"/>
                <a:cs typeface="Segoe UI" panose="020B0502040204020203" pitchFamily="34" charset="0"/>
              </a:rPr>
              <a:t>to</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find</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blanks</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in</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each</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column</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and</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delete</a:t>
            </a:r>
            <a:r>
              <a:rPr sz="2864" b="1" spc="-3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entire</a:t>
            </a:r>
            <a:r>
              <a:rPr sz="2864" b="1" spc="-4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row</a:t>
            </a:r>
            <a:r>
              <a:rPr sz="2864" b="1" spc="-41"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where </a:t>
            </a:r>
            <a:r>
              <a:rPr sz="2864" b="1" dirty="0">
                <a:latin typeface="Segoe UI" panose="020B0502040204020203" pitchFamily="34" charset="0"/>
                <a:cs typeface="Segoe UI" panose="020B0502040204020203" pitchFamily="34" charset="0"/>
              </a:rPr>
              <a:t>they</a:t>
            </a:r>
            <a:r>
              <a:rPr sz="2864" b="1" spc="-5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occur.</a:t>
            </a:r>
            <a:endParaRPr sz="2864" dirty="0">
              <a:latin typeface="Segoe UI" panose="020B0502040204020203" pitchFamily="34" charset="0"/>
              <a:cs typeface="Segoe UI" panose="020B0502040204020203" pitchFamily="34" charset="0"/>
            </a:endParaRPr>
          </a:p>
          <a:p>
            <a:pPr marL="479917" marR="32471" indent="-233789">
              <a:lnSpc>
                <a:spcPct val="116900"/>
              </a:lnSpc>
              <a:buSzPct val="62500"/>
              <a:buFont typeface="Symbol"/>
              <a:buChar char=""/>
              <a:tabLst>
                <a:tab pos="479917" algn="l"/>
              </a:tabLst>
            </a:pPr>
            <a:r>
              <a:rPr sz="2864" b="1" spc="-10" dirty="0">
                <a:latin typeface="Segoe UI" panose="020B0502040204020203" pitchFamily="34" charset="0"/>
                <a:cs typeface="Segoe UI" panose="020B0502040204020203" pitchFamily="34" charset="0"/>
              </a:rPr>
              <a:t>Lastly,</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check</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for</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duplicate</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rows</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and</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remove</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them</a:t>
            </a:r>
            <a:r>
              <a:rPr sz="2864" b="1" spc="-51"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to</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ensure</a:t>
            </a:r>
            <a:r>
              <a:rPr sz="2864" b="1" spc="-36" dirty="0">
                <a:latin typeface="Segoe UI" panose="020B0502040204020203" pitchFamily="34" charset="0"/>
                <a:cs typeface="Segoe UI" panose="020B0502040204020203" pitchFamily="34" charset="0"/>
              </a:rPr>
              <a:t> </a:t>
            </a:r>
            <a:r>
              <a:rPr sz="2864" b="1" spc="-26" dirty="0">
                <a:latin typeface="Segoe UI" panose="020B0502040204020203" pitchFamily="34" charset="0"/>
                <a:cs typeface="Segoe UI" panose="020B0502040204020203" pitchFamily="34" charset="0"/>
              </a:rPr>
              <a:t>the </a:t>
            </a:r>
            <a:r>
              <a:rPr sz="2864" b="1" dirty="0">
                <a:latin typeface="Segoe UI" panose="020B0502040204020203" pitchFamily="34" charset="0"/>
                <a:cs typeface="Segoe UI" panose="020B0502040204020203" pitchFamily="34" charset="0"/>
              </a:rPr>
              <a:t>dataset</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remains</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accurate</a:t>
            </a:r>
            <a:r>
              <a:rPr sz="2864" b="1" spc="-46" dirty="0">
                <a:latin typeface="Segoe UI" panose="020B0502040204020203" pitchFamily="34" charset="0"/>
                <a:cs typeface="Segoe UI" panose="020B0502040204020203" pitchFamily="34" charset="0"/>
              </a:rPr>
              <a:t> </a:t>
            </a:r>
            <a:r>
              <a:rPr sz="2864" b="1" dirty="0">
                <a:latin typeface="Segoe UI" panose="020B0502040204020203" pitchFamily="34" charset="0"/>
                <a:cs typeface="Segoe UI" panose="020B0502040204020203" pitchFamily="34" charset="0"/>
              </a:rPr>
              <a:t>and</a:t>
            </a:r>
            <a:r>
              <a:rPr sz="2864" b="1" spc="-46" dirty="0">
                <a:latin typeface="Segoe UI" panose="020B0502040204020203" pitchFamily="34" charset="0"/>
                <a:cs typeface="Segoe UI" panose="020B0502040204020203" pitchFamily="34" charset="0"/>
              </a:rPr>
              <a:t> </a:t>
            </a:r>
            <a:r>
              <a:rPr sz="2864" b="1" spc="-10" dirty="0">
                <a:latin typeface="Segoe UI" panose="020B0502040204020203" pitchFamily="34" charset="0"/>
                <a:cs typeface="Segoe UI" panose="020B0502040204020203" pitchFamily="34" charset="0"/>
              </a:rPr>
              <a:t>reliable.</a:t>
            </a:r>
            <a:endParaRPr sz="2864"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9390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842" y="311728"/>
            <a:ext cx="17924317" cy="1328991"/>
          </a:xfrm>
          <a:prstGeom prst="rect">
            <a:avLst/>
          </a:prstGeom>
        </p:spPr>
        <p:txBody>
          <a:bodyPr vert="horz" wrap="square" lIns="0" tIns="12989" rIns="0" bIns="0" rtlCol="0">
            <a:spAutoFit/>
          </a:bodyPr>
          <a:lstStyle/>
          <a:p>
            <a:pPr marL="12988" marR="5195">
              <a:lnSpc>
                <a:spcPct val="116900"/>
              </a:lnSpc>
              <a:spcBef>
                <a:spcPts val="102"/>
              </a:spcBef>
            </a:pPr>
            <a:r>
              <a:rPr sz="2454" b="1" dirty="0">
                <a:latin typeface="Segoe UI" panose="020B0502040204020203" pitchFamily="34" charset="0"/>
                <a:cs typeface="Segoe UI" panose="020B0502040204020203" pitchFamily="34" charset="0"/>
              </a:rPr>
              <a:t>A.</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Genre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Analysis: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Analyze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distribution</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of</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genres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their</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impact</a:t>
            </a:r>
            <a:r>
              <a:rPr sz="2454" b="1" spc="-36" dirty="0">
                <a:latin typeface="Segoe UI" panose="020B0502040204020203" pitchFamily="34" charset="0"/>
                <a:cs typeface="Segoe UI" panose="020B0502040204020203" pitchFamily="34" charset="0"/>
              </a:rPr>
              <a:t> </a:t>
            </a:r>
            <a:r>
              <a:rPr sz="2454" b="1" spc="-26" dirty="0">
                <a:latin typeface="Segoe UI" panose="020B0502040204020203" pitchFamily="34" charset="0"/>
                <a:cs typeface="Segoe UI" panose="020B0502040204020203" pitchFamily="34" charset="0"/>
              </a:rPr>
              <a:t>on </a:t>
            </a: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IMDB</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score.</a:t>
            </a:r>
            <a:endParaRPr sz="2454" dirty="0">
              <a:latin typeface="Segoe UI" panose="020B0502040204020203" pitchFamily="34" charset="0"/>
              <a:cs typeface="Segoe UI" panose="020B0502040204020203" pitchFamily="34" charset="0"/>
            </a:endParaRPr>
          </a:p>
          <a:p>
            <a:pPr marL="479917" marR="29224">
              <a:lnSpc>
                <a:spcPct val="117300"/>
              </a:lnSpc>
              <a:spcBef>
                <a:spcPts val="1064"/>
              </a:spcBef>
            </a:pPr>
            <a:r>
              <a:rPr sz="2045" spc="-10" dirty="0">
                <a:latin typeface="Segoe UI" panose="020B0502040204020203" pitchFamily="34" charset="0"/>
                <a:cs typeface="Segoe UI" panose="020B0502040204020203" pitchFamily="34" charset="0"/>
              </a:rPr>
              <a:t>Task:</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Determine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most</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common</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genres</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dataset.</a:t>
            </a:r>
            <a:r>
              <a:rPr sz="2045" spc="-4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Then,</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for</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each</a:t>
            </a:r>
            <a:r>
              <a:rPr sz="2045" spc="-26"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genre, calculate descriptive</a:t>
            </a:r>
            <a:r>
              <a:rPr sz="2045" spc="-5"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statistics </a:t>
            </a:r>
            <a:r>
              <a:rPr sz="2045" dirty="0">
                <a:latin typeface="Segoe UI" panose="020B0502040204020203" pitchFamily="34" charset="0"/>
                <a:cs typeface="Segoe UI" panose="020B0502040204020203" pitchFamily="34" charset="0"/>
              </a:rPr>
              <a:t>(mean,</a:t>
            </a:r>
            <a:r>
              <a:rPr sz="2045" spc="-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median,</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mode,</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range,</a:t>
            </a:r>
            <a:r>
              <a:rPr sz="2045" spc="-1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variance, standard</a:t>
            </a:r>
            <a:r>
              <a:rPr sz="2045" spc="-10" dirty="0">
                <a:latin typeface="Segoe UI" panose="020B0502040204020203" pitchFamily="34" charset="0"/>
                <a:cs typeface="Segoe UI" panose="020B0502040204020203" pitchFamily="34" charset="0"/>
              </a:rPr>
              <a:t> deviation)</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15"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the </a:t>
            </a:r>
            <a:r>
              <a:rPr sz="2045" dirty="0">
                <a:latin typeface="Segoe UI" panose="020B0502040204020203" pitchFamily="34" charset="0"/>
                <a:cs typeface="Segoe UI" panose="020B0502040204020203" pitchFamily="34" charset="0"/>
              </a:rPr>
              <a:t>IMDB</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scores.</a:t>
            </a:r>
            <a:endParaRPr sz="2045" dirty="0">
              <a:latin typeface="Segoe UI" panose="020B0502040204020203" pitchFamily="34" charset="0"/>
              <a:cs typeface="Segoe UI" panose="020B0502040204020203" pitchFamily="34" charset="0"/>
            </a:endParaRPr>
          </a:p>
        </p:txBody>
      </p:sp>
      <p:sp>
        <p:nvSpPr>
          <p:cNvPr id="3" name="object 3"/>
          <p:cNvSpPr txBox="1"/>
          <p:nvPr/>
        </p:nvSpPr>
        <p:spPr>
          <a:xfrm>
            <a:off x="8832273" y="2727614"/>
            <a:ext cx="8416636" cy="5290128"/>
          </a:xfrm>
          <a:prstGeom prst="rect">
            <a:avLst/>
          </a:prstGeom>
        </p:spPr>
        <p:txBody>
          <a:bodyPr vert="horz" wrap="square" lIns="0" tIns="12339" rIns="0" bIns="0" rtlCol="0">
            <a:spAutoFit/>
          </a:bodyPr>
          <a:lstStyle/>
          <a:p>
            <a:pPr marL="12988" marR="52603">
              <a:lnSpc>
                <a:spcPct val="117000"/>
              </a:lnSpc>
              <a:spcBef>
                <a:spcPts val="97"/>
              </a:spcBef>
            </a:pP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IMDb</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ratings</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show</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that</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drama</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20"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drama-</a:t>
            </a:r>
            <a:r>
              <a:rPr sz="2454" b="1" dirty="0">
                <a:latin typeface="Segoe UI" panose="020B0502040204020203" pitchFamily="34" charset="0"/>
                <a:cs typeface="Segoe UI" panose="020B0502040204020203" pitchFamily="34" charset="0"/>
              </a:rPr>
              <a:t>romance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usually</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get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4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highest </a:t>
            </a:r>
            <a:r>
              <a:rPr sz="2454" b="1" dirty="0">
                <a:latin typeface="Segoe UI" panose="020B0502040204020203" pitchFamily="34" charset="0"/>
                <a:cs typeface="Segoe UI" panose="020B0502040204020203" pitchFamily="34" charset="0"/>
              </a:rPr>
              <a:t>scores,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meaning</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people</a:t>
            </a:r>
            <a:r>
              <a:rPr sz="2454" b="1" spc="-4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like</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them</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most.</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Crime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thriller</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also</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do</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well.</a:t>
            </a:r>
            <a:r>
              <a:rPr sz="2454" b="1" spc="-41"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Pure </a:t>
            </a:r>
            <a:r>
              <a:rPr sz="2454" b="1" dirty="0">
                <a:latin typeface="Segoe UI" panose="020B0502040204020203" pitchFamily="34" charset="0"/>
                <a:cs typeface="Segoe UI" panose="020B0502040204020203" pitchFamily="34" charset="0"/>
              </a:rPr>
              <a:t>comedies</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often</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get</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lower</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ratings</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have</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mixed</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reviews</a:t>
            </a:r>
            <a:r>
              <a:rPr sz="2454" b="1" spc="-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some</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are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great,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but</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many</a:t>
            </a:r>
            <a:r>
              <a:rPr sz="2454" b="1" spc="-4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don’t </a:t>
            </a:r>
            <a:r>
              <a:rPr sz="2454" b="1" dirty="0">
                <a:latin typeface="Segoe UI" panose="020B0502040204020203" pitchFamily="34" charset="0"/>
                <a:cs typeface="Segoe UI" panose="020B0502040204020203" pitchFamily="34" charset="0"/>
              </a:rPr>
              <a:t>do</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well.</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Action</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20"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sci-</a:t>
            </a:r>
            <a:r>
              <a:rPr sz="2454" b="1" dirty="0">
                <a:latin typeface="Segoe UI" panose="020B0502040204020203" pitchFamily="34" charset="0"/>
                <a:cs typeface="Segoe UI" panose="020B0502040204020203" pitchFamily="34" charset="0"/>
              </a:rPr>
              <a:t>fi</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can</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big</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hits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or</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big</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misses,</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so</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they’re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less</a:t>
            </a:r>
            <a:r>
              <a:rPr sz="2454" b="1" spc="-15"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predictable.</a:t>
            </a:r>
            <a:endParaRPr sz="2454" dirty="0">
              <a:latin typeface="Segoe UI" panose="020B0502040204020203" pitchFamily="34" charset="0"/>
              <a:cs typeface="Segoe UI" panose="020B0502040204020203" pitchFamily="34" charset="0"/>
            </a:endParaRPr>
          </a:p>
          <a:p>
            <a:pPr marL="12988">
              <a:spcBef>
                <a:spcPts val="245"/>
              </a:spcBef>
            </a:pPr>
            <a:r>
              <a:rPr sz="2454" b="1" spc="-10" dirty="0">
                <a:latin typeface="Segoe UI" panose="020B0502040204020203" pitchFamily="34" charset="0"/>
                <a:cs typeface="Segoe UI" panose="020B0502040204020203" pitchFamily="34" charset="0"/>
              </a:rPr>
              <a:t>Overall,</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adding</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drama</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or</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romance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seems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to</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make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more</a:t>
            </a:r>
            <a:r>
              <a:rPr sz="2454" b="1" spc="-31"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popular.</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So,</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if</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someone</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wants</a:t>
            </a:r>
            <a:endParaRPr sz="2454" dirty="0">
              <a:latin typeface="Segoe UI" panose="020B0502040204020203" pitchFamily="34" charset="0"/>
              <a:cs typeface="Segoe UI" panose="020B0502040204020203" pitchFamily="34" charset="0"/>
            </a:endParaRPr>
          </a:p>
          <a:p>
            <a:pPr marL="12988" marR="92866">
              <a:lnSpc>
                <a:spcPct val="116700"/>
              </a:lnSpc>
              <a:spcBef>
                <a:spcPts val="15"/>
              </a:spcBef>
            </a:pPr>
            <a:r>
              <a:rPr sz="2454" b="1" dirty="0">
                <a:latin typeface="Segoe UI" panose="020B0502040204020203" pitchFamily="34" charset="0"/>
                <a:cs typeface="Segoe UI" panose="020B0502040204020203" pitchFamily="34" charset="0"/>
              </a:rPr>
              <a:t>to</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make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well-</a:t>
            </a:r>
            <a:r>
              <a:rPr sz="2454" b="1" dirty="0">
                <a:latin typeface="Segoe UI" panose="020B0502040204020203" pitchFamily="34" charset="0"/>
                <a:cs typeface="Segoe UI" panose="020B0502040204020203" pitchFamily="34" charset="0"/>
              </a:rPr>
              <a:t>liked</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choosing</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strong</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stories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with</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drama</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or</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thrillers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safer</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bet</a:t>
            </a:r>
            <a:r>
              <a:rPr sz="2454" b="1" spc="-31"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than </a:t>
            </a:r>
            <a:r>
              <a:rPr sz="2454" b="1" dirty="0">
                <a:latin typeface="Segoe UI" panose="020B0502040204020203" pitchFamily="34" charset="0"/>
                <a:cs typeface="Segoe UI" panose="020B0502040204020203" pitchFamily="34" charset="0"/>
              </a:rPr>
              <a:t>making</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only</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comedies.</a:t>
            </a:r>
            <a:endParaRPr sz="2454" dirty="0">
              <a:latin typeface="Segoe UI" panose="020B0502040204020203" pitchFamily="34" charset="0"/>
              <a:cs typeface="Segoe UI" panose="020B0502040204020203" pitchFamily="34" charset="0"/>
            </a:endParaRPr>
          </a:p>
        </p:txBody>
      </p:sp>
      <p:pic>
        <p:nvPicPr>
          <p:cNvPr id="4" name="object 4"/>
          <p:cNvPicPr/>
          <p:nvPr/>
        </p:nvPicPr>
        <p:blipFill>
          <a:blip r:embed="rId2" cstate="print"/>
          <a:stretch>
            <a:fillRect/>
          </a:stretch>
        </p:blipFill>
        <p:spPr>
          <a:xfrm>
            <a:off x="649432" y="2727614"/>
            <a:ext cx="6322867" cy="2025318"/>
          </a:xfrm>
          <a:prstGeom prst="rect">
            <a:avLst/>
          </a:prstGeom>
        </p:spPr>
      </p:pic>
      <p:pic>
        <p:nvPicPr>
          <p:cNvPr id="5" name="object 5"/>
          <p:cNvPicPr/>
          <p:nvPr/>
        </p:nvPicPr>
        <p:blipFill>
          <a:blip r:embed="rId3" cstate="print"/>
          <a:stretch>
            <a:fillRect/>
          </a:stretch>
        </p:blipFill>
        <p:spPr>
          <a:xfrm>
            <a:off x="660796" y="5336642"/>
            <a:ext cx="6311503" cy="2768267"/>
          </a:xfrm>
          <a:prstGeom prst="rect">
            <a:avLst/>
          </a:prstGeom>
        </p:spPr>
      </p:pic>
    </p:spTree>
    <p:extLst>
      <p:ext uri="{BB962C8B-B14F-4D97-AF65-F5344CB8AC3E}">
        <p14:creationId xmlns:p14="http://schemas.microsoft.com/office/powerpoint/2010/main" val="865849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1841" y="233795"/>
            <a:ext cx="18002250" cy="1021171"/>
          </a:xfrm>
          <a:prstGeom prst="rect">
            <a:avLst/>
          </a:prstGeom>
        </p:spPr>
        <p:txBody>
          <a:bodyPr vert="horz" wrap="square" lIns="0" tIns="12989" rIns="0" bIns="0" rtlCol="0">
            <a:spAutoFit/>
          </a:bodyPr>
          <a:lstStyle/>
          <a:p>
            <a:pPr marL="12988" marR="5195">
              <a:lnSpc>
                <a:spcPct val="116900"/>
              </a:lnSpc>
              <a:spcBef>
                <a:spcPts val="102"/>
              </a:spcBef>
            </a:pPr>
            <a:r>
              <a:rPr sz="2454" b="1" dirty="0">
                <a:latin typeface="Segoe UI" panose="020B0502040204020203" pitchFamily="34" charset="0"/>
                <a:cs typeface="Segoe UI" panose="020B0502040204020203" pitchFamily="34" charset="0"/>
              </a:rPr>
              <a:t>B.</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Duration</a:t>
            </a:r>
            <a:r>
              <a:rPr sz="2454" b="1" spc="-15"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Analysis: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Analyze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distribution</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of</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durations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its</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impact </a:t>
            </a:r>
            <a:r>
              <a:rPr sz="2454" b="1" dirty="0">
                <a:latin typeface="Segoe UI" panose="020B0502040204020203" pitchFamily="34" charset="0"/>
                <a:cs typeface="Segoe UI" panose="020B0502040204020203" pitchFamily="34" charset="0"/>
              </a:rPr>
              <a:t>on</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IMDB</a:t>
            </a:r>
            <a:r>
              <a:rPr sz="2454" b="1" spc="-15"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score.</a:t>
            </a:r>
            <a:endParaRPr sz="2454" dirty="0">
              <a:latin typeface="Segoe UI" panose="020B0502040204020203" pitchFamily="34" charset="0"/>
              <a:cs typeface="Segoe UI" panose="020B0502040204020203" pitchFamily="34" charset="0"/>
            </a:endParaRPr>
          </a:p>
          <a:p>
            <a:pPr marL="479917" marR="143521">
              <a:lnSpc>
                <a:spcPct val="117300"/>
              </a:lnSpc>
              <a:spcBef>
                <a:spcPts val="1064"/>
              </a:spcBef>
            </a:pPr>
            <a:r>
              <a:rPr sz="2454" spc="-20" dirty="0">
                <a:latin typeface="Segoe UI" panose="020B0502040204020203" pitchFamily="34" charset="0"/>
                <a:cs typeface="Segoe UI" panose="020B0502040204020203" pitchFamily="34" charset="0"/>
              </a:rPr>
              <a:t>Task:</a:t>
            </a:r>
            <a:r>
              <a:rPr sz="2454" spc="-10" dirty="0">
                <a:latin typeface="Segoe UI" panose="020B0502040204020203" pitchFamily="34" charset="0"/>
                <a:cs typeface="Segoe UI" panose="020B0502040204020203" pitchFamily="34" charset="0"/>
              </a:rPr>
              <a:t> Analyze</a:t>
            </a:r>
            <a:r>
              <a:rPr sz="2454" spc="-20"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the</a:t>
            </a:r>
            <a:r>
              <a:rPr sz="2454" spc="-10"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distribution</a:t>
            </a:r>
            <a:r>
              <a:rPr sz="2454" spc="-10"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of</a:t>
            </a:r>
            <a:r>
              <a:rPr sz="2454" spc="-26"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movie</a:t>
            </a:r>
            <a:r>
              <a:rPr sz="2454" spc="-26" dirty="0">
                <a:latin typeface="Segoe UI" panose="020B0502040204020203" pitchFamily="34" charset="0"/>
                <a:cs typeface="Segoe UI" panose="020B0502040204020203" pitchFamily="34" charset="0"/>
              </a:rPr>
              <a:t> </a:t>
            </a:r>
            <a:r>
              <a:rPr sz="2454" spc="-10" dirty="0">
                <a:latin typeface="Segoe UI" panose="020B0502040204020203" pitchFamily="34" charset="0"/>
                <a:cs typeface="Segoe UI" panose="020B0502040204020203" pitchFamily="34" charset="0"/>
              </a:rPr>
              <a:t>durations </a:t>
            </a:r>
            <a:r>
              <a:rPr sz="2454" dirty="0">
                <a:latin typeface="Segoe UI" panose="020B0502040204020203" pitchFamily="34" charset="0"/>
                <a:cs typeface="Segoe UI" panose="020B0502040204020203" pitchFamily="34" charset="0"/>
              </a:rPr>
              <a:t>and</a:t>
            </a:r>
            <a:r>
              <a:rPr sz="2454" spc="-15"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identify</a:t>
            </a:r>
            <a:r>
              <a:rPr sz="2454" spc="-10"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the</a:t>
            </a:r>
            <a:r>
              <a:rPr sz="2454" spc="-10" dirty="0">
                <a:latin typeface="Segoe UI" panose="020B0502040204020203" pitchFamily="34" charset="0"/>
                <a:cs typeface="Segoe UI" panose="020B0502040204020203" pitchFamily="34" charset="0"/>
              </a:rPr>
              <a:t> relationship</a:t>
            </a:r>
            <a:r>
              <a:rPr sz="2454" spc="-20"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between</a:t>
            </a:r>
            <a:r>
              <a:rPr sz="2454" spc="-15" dirty="0">
                <a:latin typeface="Segoe UI" panose="020B0502040204020203" pitchFamily="34" charset="0"/>
                <a:cs typeface="Segoe UI" panose="020B0502040204020203" pitchFamily="34" charset="0"/>
              </a:rPr>
              <a:t> </a:t>
            </a:r>
            <a:r>
              <a:rPr sz="2454" spc="-10" dirty="0">
                <a:latin typeface="Segoe UI" panose="020B0502040204020203" pitchFamily="34" charset="0"/>
                <a:cs typeface="Segoe UI" panose="020B0502040204020203" pitchFamily="34" charset="0"/>
              </a:rPr>
              <a:t>movie duration</a:t>
            </a:r>
            <a:r>
              <a:rPr sz="2454" spc="-5"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and</a:t>
            </a:r>
            <a:r>
              <a:rPr sz="2454" spc="-15" dirty="0">
                <a:latin typeface="Segoe UI" panose="020B0502040204020203" pitchFamily="34" charset="0"/>
                <a:cs typeface="Segoe UI" panose="020B0502040204020203" pitchFamily="34" charset="0"/>
              </a:rPr>
              <a:t> </a:t>
            </a:r>
            <a:r>
              <a:rPr sz="2454" dirty="0">
                <a:latin typeface="Segoe UI" panose="020B0502040204020203" pitchFamily="34" charset="0"/>
                <a:cs typeface="Segoe UI" panose="020B0502040204020203" pitchFamily="34" charset="0"/>
              </a:rPr>
              <a:t>IMDB </a:t>
            </a:r>
            <a:r>
              <a:rPr sz="2454" spc="-10" dirty="0">
                <a:latin typeface="Segoe UI" panose="020B0502040204020203" pitchFamily="34" charset="0"/>
                <a:cs typeface="Segoe UI" panose="020B0502040204020203" pitchFamily="34" charset="0"/>
              </a:rPr>
              <a:t>score.</a:t>
            </a:r>
            <a:endParaRPr sz="2454" dirty="0">
              <a:latin typeface="Segoe UI" panose="020B0502040204020203" pitchFamily="34" charset="0"/>
              <a:cs typeface="Segoe UI" panose="020B0502040204020203" pitchFamily="34" charset="0"/>
            </a:endParaRPr>
          </a:p>
        </p:txBody>
      </p:sp>
      <p:sp>
        <p:nvSpPr>
          <p:cNvPr id="3" name="object 3"/>
          <p:cNvSpPr txBox="1"/>
          <p:nvPr/>
        </p:nvSpPr>
        <p:spPr>
          <a:xfrm>
            <a:off x="8442614" y="2649682"/>
            <a:ext cx="8416636" cy="4491396"/>
          </a:xfrm>
          <a:prstGeom prst="rect">
            <a:avLst/>
          </a:prstGeom>
        </p:spPr>
        <p:txBody>
          <a:bodyPr vert="horz" wrap="square" lIns="0" tIns="12339" rIns="0" bIns="0" rtlCol="0">
            <a:spAutoFit/>
          </a:bodyPr>
          <a:lstStyle/>
          <a:p>
            <a:pPr marL="12988" marR="5195">
              <a:lnSpc>
                <a:spcPct val="116900"/>
              </a:lnSpc>
              <a:spcBef>
                <a:spcPts val="97"/>
              </a:spcBef>
            </a:pP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average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in</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this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dataset</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about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110</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minutes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long,</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with</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most</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around</a:t>
            </a:r>
            <a:r>
              <a:rPr sz="2454" b="1" spc="-26" dirty="0">
                <a:latin typeface="Segoe UI" panose="020B0502040204020203" pitchFamily="34" charset="0"/>
                <a:cs typeface="Segoe UI" panose="020B0502040204020203" pitchFamily="34" charset="0"/>
              </a:rPr>
              <a:t> 106 </a:t>
            </a:r>
            <a:r>
              <a:rPr sz="2454" b="1" dirty="0">
                <a:latin typeface="Segoe UI" panose="020B0502040204020203" pitchFamily="34" charset="0"/>
                <a:cs typeface="Segoe UI" panose="020B0502040204020203" pitchFamily="34" charset="0"/>
              </a:rPr>
              <a:t>minutes.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Many</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have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runtime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close</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to</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101</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minutes,</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showing</a:t>
            </a:r>
            <a:r>
              <a:rPr sz="2454" b="1" spc="-3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that</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tend</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to</a:t>
            </a:r>
            <a:r>
              <a:rPr sz="2454" b="1" spc="-36"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stay </a:t>
            </a:r>
            <a:r>
              <a:rPr sz="2454" b="1" dirty="0">
                <a:latin typeface="Segoe UI" panose="020B0502040204020203" pitchFamily="34" charset="0"/>
                <a:cs typeface="Segoe UI" panose="020B0502040204020203" pitchFamily="34" charset="0"/>
              </a:rPr>
              <a:t>near</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1.5–2</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hour</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mark.</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average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IMDb</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score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about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6.5,</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with</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most</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rated </a:t>
            </a:r>
            <a:r>
              <a:rPr sz="2454" b="1" dirty="0">
                <a:latin typeface="Segoe UI" panose="020B0502040204020203" pitchFamily="34" charset="0"/>
                <a:cs typeface="Segoe UI" panose="020B0502040204020203" pitchFamily="34" charset="0"/>
              </a:rPr>
              <a:t>between</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6.6</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and</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6.7.</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This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means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most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are</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rated</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as</a:t>
            </a:r>
            <a:r>
              <a:rPr sz="2454" b="1" spc="-26"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average</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to</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good.</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The</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variation</a:t>
            </a:r>
            <a:r>
              <a:rPr sz="2454" b="1" spc="-31" dirty="0">
                <a:latin typeface="Segoe UI" panose="020B0502040204020203" pitchFamily="34" charset="0"/>
                <a:cs typeface="Segoe UI" panose="020B0502040204020203" pitchFamily="34" charset="0"/>
              </a:rPr>
              <a:t> </a:t>
            </a:r>
            <a:r>
              <a:rPr sz="2454" b="1" spc="-26" dirty="0">
                <a:latin typeface="Segoe UI" panose="020B0502040204020203" pitchFamily="34" charset="0"/>
                <a:cs typeface="Segoe UI" panose="020B0502040204020203" pitchFamily="34" charset="0"/>
              </a:rPr>
              <a:t>in </a:t>
            </a:r>
            <a:r>
              <a:rPr sz="2454" b="1" dirty="0">
                <a:latin typeface="Segoe UI" panose="020B0502040204020203" pitchFamily="34" charset="0"/>
                <a:cs typeface="Segoe UI" panose="020B0502040204020203" pitchFamily="34" charset="0"/>
              </a:rPr>
              <a:t>scores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is</a:t>
            </a:r>
            <a:r>
              <a:rPr sz="2454" b="1" spc="-26"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low, </a:t>
            </a:r>
            <a:r>
              <a:rPr sz="2454" b="1" dirty="0">
                <a:latin typeface="Segoe UI" panose="020B0502040204020203" pitchFamily="34" charset="0"/>
                <a:cs typeface="Segoe UI" panose="020B0502040204020203" pitchFamily="34" charset="0"/>
              </a:rPr>
              <a:t>so</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ratings</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don’t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change</a:t>
            </a:r>
            <a:r>
              <a:rPr sz="2454" b="1" spc="-31" dirty="0">
                <a:latin typeface="Segoe UI" panose="020B0502040204020203" pitchFamily="34" charset="0"/>
                <a:cs typeface="Segoe UI" panose="020B0502040204020203" pitchFamily="34" charset="0"/>
              </a:rPr>
              <a:t> </a:t>
            </a:r>
            <a:r>
              <a:rPr sz="2454" b="1" spc="-20" dirty="0">
                <a:latin typeface="Segoe UI" panose="020B0502040204020203" pitchFamily="34" charset="0"/>
                <a:cs typeface="Segoe UI" panose="020B0502040204020203" pitchFamily="34" charset="0"/>
              </a:rPr>
              <a:t>wildly.</a:t>
            </a:r>
            <a:r>
              <a:rPr sz="2454" b="1" spc="-31"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Overall,</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movies</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are</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mostly</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of</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medium</a:t>
            </a:r>
            <a:r>
              <a:rPr sz="2454" b="1" spc="-4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length</a:t>
            </a:r>
            <a:r>
              <a:rPr sz="2454" b="1" spc="-20" dirty="0">
                <a:latin typeface="Segoe UI" panose="020B0502040204020203" pitchFamily="34" charset="0"/>
                <a:cs typeface="Segoe UI" panose="020B0502040204020203" pitchFamily="34" charset="0"/>
              </a:rPr>
              <a:t> </a:t>
            </a:r>
            <a:r>
              <a:rPr sz="2454" b="1" spc="-26" dirty="0">
                <a:latin typeface="Segoe UI" panose="020B0502040204020203" pitchFamily="34" charset="0"/>
                <a:cs typeface="Segoe UI" panose="020B0502040204020203" pitchFamily="34" charset="0"/>
              </a:rPr>
              <a:t>and </a:t>
            </a:r>
            <a:r>
              <a:rPr sz="2454" b="1" dirty="0">
                <a:latin typeface="Segoe UI" panose="020B0502040204020203" pitchFamily="34" charset="0"/>
                <a:cs typeface="Segoe UI" panose="020B0502040204020203" pitchFamily="34" charset="0"/>
              </a:rPr>
              <a:t>get</a:t>
            </a:r>
            <a:r>
              <a:rPr sz="2454" b="1" spc="-20"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decent</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but</a:t>
            </a:r>
            <a:r>
              <a:rPr sz="2454" b="1" spc="-26"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not</a:t>
            </a:r>
            <a:r>
              <a:rPr sz="2454" b="1" spc="-20"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outstanding</a:t>
            </a:r>
            <a:r>
              <a:rPr sz="2454" b="1" spc="-31" dirty="0">
                <a:latin typeface="Segoe UI" panose="020B0502040204020203" pitchFamily="34" charset="0"/>
                <a:cs typeface="Segoe UI" panose="020B0502040204020203" pitchFamily="34" charset="0"/>
              </a:rPr>
              <a:t> </a:t>
            </a:r>
            <a:r>
              <a:rPr sz="2454" b="1" dirty="0">
                <a:latin typeface="Segoe UI" panose="020B0502040204020203" pitchFamily="34" charset="0"/>
                <a:cs typeface="Segoe UI" panose="020B0502040204020203" pitchFamily="34" charset="0"/>
              </a:rPr>
              <a:t>audience</a:t>
            </a:r>
            <a:r>
              <a:rPr sz="2454" b="1" spc="-20" dirty="0">
                <a:latin typeface="Segoe UI" panose="020B0502040204020203" pitchFamily="34" charset="0"/>
                <a:cs typeface="Segoe UI" panose="020B0502040204020203" pitchFamily="34" charset="0"/>
              </a:rPr>
              <a:t> </a:t>
            </a:r>
            <a:r>
              <a:rPr sz="2454" b="1" spc="-10" dirty="0">
                <a:latin typeface="Segoe UI" panose="020B0502040204020203" pitchFamily="34" charset="0"/>
                <a:cs typeface="Segoe UI" panose="020B0502040204020203" pitchFamily="34" charset="0"/>
              </a:rPr>
              <a:t>scores.</a:t>
            </a:r>
            <a:endParaRPr sz="2454" dirty="0">
              <a:latin typeface="Segoe UI" panose="020B0502040204020203" pitchFamily="34" charset="0"/>
              <a:cs typeface="Segoe UI" panose="020B0502040204020203" pitchFamily="34" charset="0"/>
            </a:endParaRPr>
          </a:p>
        </p:txBody>
      </p:sp>
      <p:grpSp>
        <p:nvGrpSpPr>
          <p:cNvPr id="4" name="object 4"/>
          <p:cNvGrpSpPr/>
          <p:nvPr/>
        </p:nvGrpSpPr>
        <p:grpSpPr>
          <a:xfrm>
            <a:off x="883227" y="2649682"/>
            <a:ext cx="6078682" cy="4496666"/>
            <a:chOff x="914400" y="2024126"/>
            <a:chExt cx="5943600" cy="4396740"/>
          </a:xfrm>
        </p:grpSpPr>
        <p:pic>
          <p:nvPicPr>
            <p:cNvPr id="5" name="object 5"/>
            <p:cNvPicPr/>
            <p:nvPr/>
          </p:nvPicPr>
          <p:blipFill>
            <a:blip r:embed="rId2" cstate="print"/>
            <a:stretch>
              <a:fillRect/>
            </a:stretch>
          </p:blipFill>
          <p:spPr>
            <a:xfrm>
              <a:off x="914400" y="2024126"/>
              <a:ext cx="4103497" cy="1447165"/>
            </a:xfrm>
            <a:prstGeom prst="rect">
              <a:avLst/>
            </a:prstGeom>
          </p:spPr>
        </p:pic>
        <p:pic>
          <p:nvPicPr>
            <p:cNvPr id="6" name="object 6"/>
            <p:cNvPicPr/>
            <p:nvPr/>
          </p:nvPicPr>
          <p:blipFill>
            <a:blip r:embed="rId3" cstate="print"/>
            <a:stretch>
              <a:fillRect/>
            </a:stretch>
          </p:blipFill>
          <p:spPr>
            <a:xfrm>
              <a:off x="914400" y="3499231"/>
              <a:ext cx="5943600" cy="2921635"/>
            </a:xfrm>
            <a:prstGeom prst="rect">
              <a:avLst/>
            </a:prstGeom>
          </p:spPr>
        </p:pic>
      </p:grpSp>
    </p:spTree>
    <p:extLst>
      <p:ext uri="{BB962C8B-B14F-4D97-AF65-F5344CB8AC3E}">
        <p14:creationId xmlns:p14="http://schemas.microsoft.com/office/powerpoint/2010/main" val="2529276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910" y="233796"/>
            <a:ext cx="18002249" cy="877098"/>
          </a:xfrm>
          <a:prstGeom prst="rect">
            <a:avLst/>
          </a:prstGeom>
        </p:spPr>
        <p:txBody>
          <a:bodyPr vert="horz" wrap="square" lIns="0" tIns="12989" rIns="0" bIns="0" rtlCol="0">
            <a:spAutoFit/>
          </a:bodyPr>
          <a:lstStyle/>
          <a:p>
            <a:pPr marL="12988" marR="136377">
              <a:lnSpc>
                <a:spcPct val="116900"/>
              </a:lnSpc>
              <a:spcBef>
                <a:spcPts val="102"/>
              </a:spcBef>
            </a:pPr>
            <a:r>
              <a:rPr sz="2045" b="1" dirty="0">
                <a:latin typeface="Segoe UI" panose="020B0502040204020203" pitchFamily="34" charset="0"/>
                <a:cs typeface="Segoe UI" panose="020B0502040204020203" pitchFamily="34" charset="0"/>
              </a:rPr>
              <a:t>C.</a:t>
            </a:r>
            <a:r>
              <a:rPr sz="2045" b="1" spc="-26"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Language</a:t>
            </a:r>
            <a:r>
              <a:rPr sz="2045" b="1" spc="-26"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Analysis:</a:t>
            </a:r>
            <a:r>
              <a:rPr sz="2045" b="1" spc="-5"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Situation:</a:t>
            </a:r>
            <a:r>
              <a:rPr sz="2045" b="1" spc="-26"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Examine</a:t>
            </a:r>
            <a:r>
              <a:rPr sz="2045" b="1" spc="-20"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the</a:t>
            </a:r>
            <a:r>
              <a:rPr sz="2045" b="1" spc="-26"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distribution</a:t>
            </a:r>
            <a:r>
              <a:rPr sz="2045" b="1" spc="-20"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of</a:t>
            </a:r>
            <a:r>
              <a:rPr sz="2045" b="1" spc="-15"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movies</a:t>
            </a:r>
            <a:r>
              <a:rPr sz="2045" b="1" spc="-20"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based</a:t>
            </a:r>
            <a:r>
              <a:rPr sz="2045" b="1" spc="-15"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on</a:t>
            </a:r>
            <a:r>
              <a:rPr sz="2045" b="1" spc="-20"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their language.</a:t>
            </a:r>
            <a:endParaRPr sz="2045" dirty="0">
              <a:latin typeface="Segoe UI" panose="020B0502040204020203" pitchFamily="34" charset="0"/>
              <a:cs typeface="Segoe UI" panose="020B0502040204020203" pitchFamily="34" charset="0"/>
            </a:endParaRPr>
          </a:p>
          <a:p>
            <a:pPr marL="479917" marR="5195">
              <a:lnSpc>
                <a:spcPct val="117300"/>
              </a:lnSpc>
              <a:spcBef>
                <a:spcPts val="1064"/>
              </a:spcBef>
            </a:pPr>
            <a:r>
              <a:rPr sz="2045" spc="-10" dirty="0">
                <a:latin typeface="Segoe UI" panose="020B0502040204020203" pitchFamily="34" charset="0"/>
                <a:cs typeface="Segoe UI" panose="020B0502040204020203" pitchFamily="34" charset="0"/>
              </a:rPr>
              <a:t>Task:</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Determine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most</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common</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languages</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used</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in</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analyze</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their</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impact</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36" dirty="0">
                <a:latin typeface="Segoe UI" panose="020B0502040204020203" pitchFamily="34" charset="0"/>
                <a:cs typeface="Segoe UI" panose="020B0502040204020203" pitchFamily="34" charset="0"/>
              </a:rPr>
              <a:t> </a:t>
            </a:r>
            <a:r>
              <a:rPr sz="2045" spc="-26" dirty="0">
                <a:latin typeface="Segoe UI" panose="020B0502040204020203" pitchFamily="34" charset="0"/>
                <a:cs typeface="Segoe UI" panose="020B0502040204020203" pitchFamily="34" charset="0"/>
              </a:rPr>
              <a:t>the </a:t>
            </a:r>
            <a:r>
              <a:rPr sz="2045" dirty="0">
                <a:latin typeface="Segoe UI" panose="020B0502040204020203" pitchFamily="34" charset="0"/>
                <a:cs typeface="Segoe UI" panose="020B0502040204020203" pitchFamily="34" charset="0"/>
              </a:rPr>
              <a:t>IMDB</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score</a:t>
            </a:r>
            <a:r>
              <a:rPr sz="2045" spc="-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using</a:t>
            </a:r>
            <a:r>
              <a:rPr sz="2045" spc="-10" dirty="0">
                <a:latin typeface="Segoe UI" panose="020B0502040204020203" pitchFamily="34" charset="0"/>
                <a:cs typeface="Segoe UI" panose="020B0502040204020203" pitchFamily="34" charset="0"/>
              </a:rPr>
              <a:t> descriptive</a:t>
            </a:r>
            <a:r>
              <a:rPr sz="2045" spc="-5"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statistics.</a:t>
            </a:r>
            <a:endParaRPr sz="2045" dirty="0">
              <a:latin typeface="Segoe UI" panose="020B0502040204020203" pitchFamily="34" charset="0"/>
              <a:cs typeface="Segoe UI" panose="020B0502040204020203" pitchFamily="34" charset="0"/>
            </a:endParaRPr>
          </a:p>
        </p:txBody>
      </p:sp>
      <p:pic>
        <p:nvPicPr>
          <p:cNvPr id="3" name="object 3"/>
          <p:cNvPicPr/>
          <p:nvPr/>
        </p:nvPicPr>
        <p:blipFill>
          <a:blip r:embed="rId2" cstate="print"/>
          <a:stretch>
            <a:fillRect/>
          </a:stretch>
        </p:blipFill>
        <p:spPr>
          <a:xfrm>
            <a:off x="727364" y="2571751"/>
            <a:ext cx="5609792" cy="2369126"/>
          </a:xfrm>
          <a:prstGeom prst="rect">
            <a:avLst/>
          </a:prstGeom>
        </p:spPr>
      </p:pic>
      <p:pic>
        <p:nvPicPr>
          <p:cNvPr id="4" name="object 4"/>
          <p:cNvPicPr/>
          <p:nvPr/>
        </p:nvPicPr>
        <p:blipFill>
          <a:blip r:embed="rId3" cstate="print"/>
          <a:stretch>
            <a:fillRect/>
          </a:stretch>
        </p:blipFill>
        <p:spPr>
          <a:xfrm>
            <a:off x="727364" y="5156033"/>
            <a:ext cx="4870089" cy="2898804"/>
          </a:xfrm>
          <a:prstGeom prst="rect">
            <a:avLst/>
          </a:prstGeom>
        </p:spPr>
      </p:pic>
      <p:sp>
        <p:nvSpPr>
          <p:cNvPr id="5" name="TextBox 4">
            <a:extLst>
              <a:ext uri="{FF2B5EF4-FFF2-40B4-BE49-F238E27FC236}">
                <a16:creationId xmlns:a16="http://schemas.microsoft.com/office/drawing/2014/main" id="{1A253256-8B5D-7DB7-BF5A-3C21ACEF9363}"/>
              </a:ext>
            </a:extLst>
          </p:cNvPr>
          <p:cNvSpPr txBox="1"/>
          <p:nvPr/>
        </p:nvSpPr>
        <p:spPr>
          <a:xfrm>
            <a:off x="7742526" y="2571750"/>
            <a:ext cx="8884227" cy="5468434"/>
          </a:xfrm>
          <a:prstGeom prst="rect">
            <a:avLst/>
          </a:prstGeom>
          <a:noFill/>
        </p:spPr>
        <p:txBody>
          <a:bodyPr wrap="square" rtlCol="0">
            <a:spAutoFit/>
          </a:bodyPr>
          <a:lstStyle/>
          <a:p>
            <a:pPr marL="12988" marR="5195">
              <a:lnSpc>
                <a:spcPct val="117100"/>
              </a:lnSpc>
              <a:spcBef>
                <a:spcPts val="92"/>
              </a:spcBef>
            </a:pPr>
            <a:r>
              <a:rPr lang="en-US" sz="1841" b="1" dirty="0">
                <a:latin typeface="Segoe UI" panose="020B0502040204020203" pitchFamily="34" charset="0"/>
                <a:cs typeface="Segoe UI" panose="020B0502040204020203" pitchFamily="34" charset="0"/>
              </a:rPr>
              <a:t>English</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make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up</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most</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of</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the</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dataset</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but</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have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lower</a:t>
            </a:r>
            <a:r>
              <a:rPr lang="en-US" sz="1841" b="1" spc="-3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average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score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(6.4)</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compared</a:t>
            </a:r>
            <a:r>
              <a:rPr lang="en-US" sz="1841" b="1" spc="-26" dirty="0">
                <a:latin typeface="Segoe UI" panose="020B0502040204020203" pitchFamily="34" charset="0"/>
                <a:cs typeface="Segoe UI" panose="020B0502040204020203" pitchFamily="34" charset="0"/>
              </a:rPr>
              <a:t> to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in</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other</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languages.</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in</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French,</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German,</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Japanese,</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Korean,</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Portuguese</a:t>
            </a:r>
            <a:r>
              <a:rPr lang="en-US" sz="1841" b="1" spc="51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have</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higher</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average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IMDb</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scores,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mostly</a:t>
            </a:r>
            <a:r>
              <a:rPr lang="en-US" sz="1841" b="1" spc="-4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above</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7.5,</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showing</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they</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are</a:t>
            </a:r>
            <a:r>
              <a:rPr lang="en-US" sz="1841" b="1" spc="-3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often</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well-</a:t>
            </a:r>
            <a:r>
              <a:rPr lang="en-US" sz="1841" b="1" spc="-10" dirty="0">
                <a:latin typeface="Segoe UI" panose="020B0502040204020203" pitchFamily="34" charset="0"/>
                <a:cs typeface="Segoe UI" panose="020B0502040204020203" pitchFamily="34" charset="0"/>
              </a:rPr>
              <a:t>received.</a:t>
            </a:r>
            <a:endParaRPr lang="en-US" sz="1841" dirty="0">
              <a:latin typeface="Segoe UI" panose="020B0502040204020203" pitchFamily="34" charset="0"/>
              <a:cs typeface="Segoe UI" panose="020B0502040204020203" pitchFamily="34" charset="0"/>
            </a:endParaRPr>
          </a:p>
          <a:p>
            <a:pPr marL="12988">
              <a:spcBef>
                <a:spcPts val="245"/>
              </a:spcBef>
            </a:pPr>
            <a:r>
              <a:rPr lang="en-US" sz="1841" b="1" dirty="0">
                <a:latin typeface="Segoe UI" panose="020B0502040204020203" pitchFamily="34" charset="0"/>
                <a:cs typeface="Segoe UI" panose="020B0502040204020203" pitchFamily="34" charset="0"/>
              </a:rPr>
              <a:t>German</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Portuguese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top</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the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list</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with</a:t>
            </a:r>
            <a:r>
              <a:rPr lang="en-US" sz="1841" b="1" spc="-4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averages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near</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7.7–7.8</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high</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medians</a:t>
            </a:r>
            <a:r>
              <a:rPr lang="en-US" sz="1841" b="1" spc="-36" dirty="0">
                <a:latin typeface="Segoe UI" panose="020B0502040204020203" pitchFamily="34" charset="0"/>
                <a:cs typeface="Segoe UI" panose="020B0502040204020203" pitchFamily="34" charset="0"/>
              </a:rPr>
              <a:t> </a:t>
            </a:r>
            <a:r>
              <a:rPr lang="en-US" sz="1841" b="1" spc="-20" dirty="0">
                <a:latin typeface="Segoe UI" panose="020B0502040204020203" pitchFamily="34" charset="0"/>
                <a:cs typeface="Segoe UI" panose="020B0502040204020203" pitchFamily="34" charset="0"/>
              </a:rPr>
              <a:t>too.</a:t>
            </a:r>
            <a:endParaRPr lang="en-US" sz="1841" dirty="0">
              <a:latin typeface="Segoe UI" panose="020B0502040204020203" pitchFamily="34" charset="0"/>
              <a:cs typeface="Segoe UI" panose="020B0502040204020203" pitchFamily="34" charset="0"/>
            </a:endParaRPr>
          </a:p>
          <a:p>
            <a:pPr marL="12988">
              <a:spcBef>
                <a:spcPts val="260"/>
              </a:spcBef>
            </a:pPr>
            <a:r>
              <a:rPr lang="en-US" sz="1841" b="1" dirty="0">
                <a:latin typeface="Segoe UI" panose="020B0502040204020203" pitchFamily="34" charset="0"/>
                <a:cs typeface="Segoe UI" panose="020B0502040204020203" pitchFamily="34" charset="0"/>
              </a:rPr>
              <a:t>Hindi</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have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slightly</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above-average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score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of</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6.7.</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Overall,</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while</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Hollywood</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produces</a:t>
            </a:r>
            <a:endParaRPr lang="en-US" sz="1841" dirty="0">
              <a:latin typeface="Segoe UI" panose="020B0502040204020203" pitchFamily="34" charset="0"/>
              <a:cs typeface="Segoe UI" panose="020B0502040204020203" pitchFamily="34" charset="0"/>
            </a:endParaRPr>
          </a:p>
          <a:p>
            <a:pPr marL="12988" marR="86372">
              <a:lnSpc>
                <a:spcPct val="116700"/>
              </a:lnSpc>
            </a:pPr>
            <a:r>
              <a:rPr lang="en-US" sz="1841" b="1" dirty="0">
                <a:latin typeface="Segoe UI" panose="020B0502040204020203" pitchFamily="34" charset="0"/>
                <a:cs typeface="Segoe UI" panose="020B0502040204020203" pitchFamily="34" charset="0"/>
              </a:rPr>
              <a:t>the</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most</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films,</a:t>
            </a:r>
            <a:r>
              <a:rPr lang="en-US" sz="1841" b="1" spc="-15"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smaller</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sets</a:t>
            </a:r>
            <a:r>
              <a:rPr lang="en-US" sz="1841" b="1" spc="-15"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of</a:t>
            </a:r>
            <a:r>
              <a:rPr lang="en-US" sz="1841" b="1" spc="-15"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foreign-language</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films</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tend</a:t>
            </a:r>
            <a:r>
              <a:rPr lang="en-US" sz="1841" b="1" spc="-15"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to score</a:t>
            </a:r>
            <a:r>
              <a:rPr lang="en-US" sz="1841" b="1" spc="-26" dirty="0">
                <a:latin typeface="Segoe UI" panose="020B0502040204020203" pitchFamily="34" charset="0"/>
                <a:cs typeface="Segoe UI" panose="020B0502040204020203" pitchFamily="34" charset="0"/>
              </a:rPr>
              <a:t> </a:t>
            </a:r>
            <a:r>
              <a:rPr lang="en-US" sz="1841" b="1" spc="-20" dirty="0">
                <a:latin typeface="Segoe UI" panose="020B0502040204020203" pitchFamily="34" charset="0"/>
                <a:cs typeface="Segoe UI" panose="020B0502040204020203" pitchFamily="34" charset="0"/>
              </a:rPr>
              <a:t>higher,</a:t>
            </a:r>
            <a:r>
              <a:rPr lang="en-US" sz="1841" b="1" spc="-15"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suggesting</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they’re often</a:t>
            </a:r>
            <a:r>
              <a:rPr lang="en-US" sz="1841" b="1" spc="-15"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more</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appreciated</a:t>
            </a:r>
            <a:r>
              <a:rPr lang="en-US" sz="1841" b="1" dirty="0">
                <a:latin typeface="Segoe UI" panose="020B0502040204020203" pitchFamily="34" charset="0"/>
                <a:cs typeface="Segoe UI" panose="020B0502040204020203" pitchFamily="34" charset="0"/>
              </a:rPr>
              <a:t> by</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viewers.</a:t>
            </a:r>
            <a:endParaRPr lang="en-US" sz="1841" dirty="0">
              <a:latin typeface="Segoe UI" panose="020B0502040204020203" pitchFamily="34" charset="0"/>
              <a:cs typeface="Segoe UI" panose="020B0502040204020203" pitchFamily="34" charset="0"/>
            </a:endParaRPr>
          </a:p>
          <a:p>
            <a:pPr marL="12988" marR="239634">
              <a:lnSpc>
                <a:spcPct val="117000"/>
              </a:lnSpc>
              <a:spcBef>
                <a:spcPts val="1023"/>
              </a:spcBef>
            </a:pPr>
            <a:r>
              <a:rPr lang="en-US" sz="1841" b="1" dirty="0">
                <a:latin typeface="Segoe UI" panose="020B0502040204020203" pitchFamily="34" charset="0"/>
                <a:cs typeface="Segoe UI" panose="020B0502040204020203" pitchFamily="34" charset="0"/>
              </a:rPr>
              <a:t>English</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have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the</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widest</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variation</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in</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ratings,</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showing</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both</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hits</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flops.</a:t>
            </a:r>
            <a:r>
              <a:rPr lang="en-US" sz="1841" b="1" spc="-20"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Smaller language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groups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like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German,</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French,</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Cantonese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have</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lower</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standard</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deviations, </a:t>
            </a:r>
            <a:r>
              <a:rPr lang="en-US" sz="1841" b="1" dirty="0">
                <a:latin typeface="Segoe UI" panose="020B0502040204020203" pitchFamily="34" charset="0"/>
                <a:cs typeface="Segoe UI" panose="020B0502040204020203" pitchFamily="34" charset="0"/>
              </a:rPr>
              <a:t>meaning</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their</a:t>
            </a:r>
            <a:r>
              <a:rPr lang="en-US" sz="1841" b="1" spc="-3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ratings</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are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more</a:t>
            </a:r>
            <a:r>
              <a:rPr lang="en-US" sz="1841" b="1" spc="-3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consistent.</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Italian</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and</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Hindi</a:t>
            </a:r>
            <a:r>
              <a:rPr lang="en-US" sz="1841" b="1" spc="-3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films</a:t>
            </a:r>
            <a:r>
              <a:rPr lang="en-US" sz="1841" b="1" spc="-41"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show</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mixed</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reviews,</a:t>
            </a:r>
            <a:r>
              <a:rPr lang="en-US" sz="1841" b="1" spc="-36" dirty="0">
                <a:latin typeface="Segoe UI" panose="020B0502040204020203" pitchFamily="34" charset="0"/>
                <a:cs typeface="Segoe UI" panose="020B0502040204020203" pitchFamily="34" charset="0"/>
              </a:rPr>
              <a:t> </a:t>
            </a:r>
            <a:r>
              <a:rPr lang="en-US" sz="1841" b="1" spc="-26" dirty="0">
                <a:latin typeface="Segoe UI" panose="020B0502040204020203" pitchFamily="34" charset="0"/>
                <a:cs typeface="Segoe UI" panose="020B0502040204020203" pitchFamily="34" charset="0"/>
              </a:rPr>
              <a:t>but </a:t>
            </a:r>
            <a:r>
              <a:rPr lang="en-US" sz="1841" b="1" spc="-10" dirty="0">
                <a:latin typeface="Segoe UI" panose="020B0502040204020203" pitchFamily="34" charset="0"/>
                <a:cs typeface="Segoe UI" panose="020B0502040204020203" pitchFamily="34" charset="0"/>
              </a:rPr>
              <a:t>overall,</a:t>
            </a:r>
            <a:r>
              <a:rPr lang="en-US" sz="1841" b="1" spc="-26"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foreign-language</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movies</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tend</a:t>
            </a:r>
            <a:r>
              <a:rPr lang="en-US" sz="1841" b="1" spc="-2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to</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get</a:t>
            </a:r>
            <a:r>
              <a:rPr lang="en-US" sz="1841" b="1" spc="-36"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steadier</a:t>
            </a:r>
            <a:r>
              <a:rPr lang="en-US" sz="1841" b="1" spc="-20" dirty="0">
                <a:latin typeface="Segoe UI" panose="020B0502040204020203" pitchFamily="34" charset="0"/>
                <a:cs typeface="Segoe UI" panose="020B0502040204020203" pitchFamily="34" charset="0"/>
              </a:rPr>
              <a:t> </a:t>
            </a:r>
            <a:r>
              <a:rPr lang="en-US" sz="1841" b="1" dirty="0">
                <a:latin typeface="Segoe UI" panose="020B0502040204020203" pitchFamily="34" charset="0"/>
                <a:cs typeface="Segoe UI" panose="020B0502040204020203" pitchFamily="34" charset="0"/>
              </a:rPr>
              <a:t>audience</a:t>
            </a:r>
            <a:r>
              <a:rPr lang="en-US" sz="1841" b="1" spc="-31" dirty="0">
                <a:latin typeface="Segoe UI" panose="020B0502040204020203" pitchFamily="34" charset="0"/>
                <a:cs typeface="Segoe UI" panose="020B0502040204020203" pitchFamily="34" charset="0"/>
              </a:rPr>
              <a:t> </a:t>
            </a:r>
            <a:r>
              <a:rPr lang="en-US" sz="1841" b="1" spc="-10" dirty="0">
                <a:latin typeface="Segoe UI" panose="020B0502040204020203" pitchFamily="34" charset="0"/>
                <a:cs typeface="Segoe UI" panose="020B0502040204020203" pitchFamily="34" charset="0"/>
              </a:rPr>
              <a:t>scores.</a:t>
            </a:r>
            <a:endParaRPr lang="en-US" sz="1841" dirty="0">
              <a:latin typeface="Segoe UI" panose="020B0502040204020203" pitchFamily="34" charset="0"/>
              <a:cs typeface="Segoe UI" panose="020B0502040204020203" pitchFamily="34" charset="0"/>
            </a:endParaRPr>
          </a:p>
          <a:p>
            <a:endParaRPr lang="en-IN" sz="184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29918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3237" y="701387"/>
            <a:ext cx="17846386" cy="803766"/>
          </a:xfrm>
          <a:prstGeom prst="rect">
            <a:avLst/>
          </a:prstGeom>
        </p:spPr>
        <p:txBody>
          <a:bodyPr vert="horz" wrap="square" lIns="0" tIns="12339" rIns="0" bIns="0" rtlCol="0">
            <a:spAutoFit/>
          </a:bodyPr>
          <a:lstStyle/>
          <a:p>
            <a:pPr marL="12988">
              <a:spcBef>
                <a:spcPts val="97"/>
              </a:spcBef>
            </a:pPr>
            <a:r>
              <a:rPr sz="2045" b="1" dirty="0">
                <a:latin typeface="Segoe UI" panose="020B0502040204020203" pitchFamily="34" charset="0"/>
                <a:cs typeface="Segoe UI" panose="020B0502040204020203" pitchFamily="34" charset="0"/>
              </a:rPr>
              <a:t>D.</a:t>
            </a:r>
            <a:r>
              <a:rPr sz="2045" b="1" spc="-26"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Director</a:t>
            </a:r>
            <a:r>
              <a:rPr sz="2045" b="1" spc="-26"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Analysis:</a:t>
            </a:r>
            <a:r>
              <a:rPr sz="2045" b="1" spc="-26"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Influence</a:t>
            </a:r>
            <a:r>
              <a:rPr sz="2045" b="1" spc="-31"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of</a:t>
            </a:r>
            <a:r>
              <a:rPr sz="2045" b="1" spc="-31"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directors</a:t>
            </a:r>
            <a:r>
              <a:rPr sz="2045" b="1" spc="-20"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on</a:t>
            </a:r>
            <a:r>
              <a:rPr sz="2045" b="1" spc="-20" dirty="0">
                <a:latin typeface="Segoe UI" panose="020B0502040204020203" pitchFamily="34" charset="0"/>
                <a:cs typeface="Segoe UI" panose="020B0502040204020203" pitchFamily="34" charset="0"/>
              </a:rPr>
              <a:t> </a:t>
            </a:r>
            <a:r>
              <a:rPr sz="2045" b="1" dirty="0">
                <a:latin typeface="Segoe UI" panose="020B0502040204020203" pitchFamily="34" charset="0"/>
                <a:cs typeface="Segoe UI" panose="020B0502040204020203" pitchFamily="34" charset="0"/>
              </a:rPr>
              <a:t>movie</a:t>
            </a:r>
            <a:r>
              <a:rPr sz="2045" b="1" spc="-26" dirty="0">
                <a:latin typeface="Segoe UI" panose="020B0502040204020203" pitchFamily="34" charset="0"/>
                <a:cs typeface="Segoe UI" panose="020B0502040204020203" pitchFamily="34" charset="0"/>
              </a:rPr>
              <a:t> </a:t>
            </a:r>
            <a:r>
              <a:rPr sz="2045" b="1" spc="-10" dirty="0">
                <a:latin typeface="Segoe UI" panose="020B0502040204020203" pitchFamily="34" charset="0"/>
                <a:cs typeface="Segoe UI" panose="020B0502040204020203" pitchFamily="34" charset="0"/>
              </a:rPr>
              <a:t>ratings.</a:t>
            </a:r>
            <a:endParaRPr sz="2045" dirty="0">
              <a:latin typeface="Segoe UI" panose="020B0502040204020203" pitchFamily="34" charset="0"/>
              <a:cs typeface="Segoe UI" panose="020B0502040204020203" pitchFamily="34" charset="0"/>
            </a:endParaRPr>
          </a:p>
          <a:p>
            <a:pPr marL="479917" marR="5195">
              <a:lnSpc>
                <a:spcPct val="117300"/>
              </a:lnSpc>
              <a:spcBef>
                <a:spcPts val="1064"/>
              </a:spcBef>
            </a:pPr>
            <a:r>
              <a:rPr sz="2045" spc="-20" dirty="0">
                <a:latin typeface="Segoe UI" panose="020B0502040204020203" pitchFamily="34" charset="0"/>
                <a:cs typeface="Segoe UI" panose="020B0502040204020203" pitchFamily="34" charset="0"/>
              </a:rPr>
              <a:t>Task: </a:t>
            </a:r>
            <a:r>
              <a:rPr sz="2045" dirty="0">
                <a:latin typeface="Segoe UI" panose="020B0502040204020203" pitchFamily="34" charset="0"/>
                <a:cs typeface="Segoe UI" panose="020B0502040204020203" pitchFamily="34" charset="0"/>
              </a:rPr>
              <a:t>Identify</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top</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directors</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based</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on</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their</a:t>
            </a:r>
            <a:r>
              <a:rPr sz="2045" spc="-15"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average</a:t>
            </a:r>
            <a:r>
              <a:rPr sz="2045" spc="-3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IMDB</a:t>
            </a:r>
            <a:r>
              <a:rPr sz="2045" spc="-31"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score</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and</a:t>
            </a:r>
            <a:r>
              <a:rPr sz="2045" spc="-20"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analyze</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their</a:t>
            </a:r>
            <a:r>
              <a:rPr sz="2045" spc="-15"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contribution </a:t>
            </a:r>
            <a:r>
              <a:rPr sz="2045" dirty="0">
                <a:latin typeface="Segoe UI" panose="020B0502040204020203" pitchFamily="34" charset="0"/>
                <a:cs typeface="Segoe UI" panose="020B0502040204020203" pitchFamily="34" charset="0"/>
              </a:rPr>
              <a:t>to</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the</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success</a:t>
            </a:r>
            <a:r>
              <a:rPr sz="2045" spc="-26"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of</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movies</a:t>
            </a:r>
            <a:r>
              <a:rPr sz="2045" spc="-15"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using</a:t>
            </a:r>
            <a:r>
              <a:rPr sz="2045" spc="-20" dirty="0">
                <a:latin typeface="Segoe UI" panose="020B0502040204020203" pitchFamily="34" charset="0"/>
                <a:cs typeface="Segoe UI" panose="020B0502040204020203" pitchFamily="34" charset="0"/>
              </a:rPr>
              <a:t> </a:t>
            </a:r>
            <a:r>
              <a:rPr sz="2045" dirty="0">
                <a:latin typeface="Segoe UI" panose="020B0502040204020203" pitchFamily="34" charset="0"/>
                <a:cs typeface="Segoe UI" panose="020B0502040204020203" pitchFamily="34" charset="0"/>
              </a:rPr>
              <a:t>percentile</a:t>
            </a:r>
            <a:r>
              <a:rPr sz="2045" spc="-15" dirty="0">
                <a:latin typeface="Segoe UI" panose="020B0502040204020203" pitchFamily="34" charset="0"/>
                <a:cs typeface="Segoe UI" panose="020B0502040204020203" pitchFamily="34" charset="0"/>
              </a:rPr>
              <a:t> </a:t>
            </a:r>
            <a:r>
              <a:rPr sz="2045" spc="-10" dirty="0">
                <a:latin typeface="Segoe UI" panose="020B0502040204020203" pitchFamily="34" charset="0"/>
                <a:cs typeface="Segoe UI" panose="020B0502040204020203" pitchFamily="34" charset="0"/>
              </a:rPr>
              <a:t>calculations.</a:t>
            </a:r>
            <a:endParaRPr sz="2045" dirty="0">
              <a:latin typeface="Segoe UI" panose="020B0502040204020203" pitchFamily="34" charset="0"/>
              <a:cs typeface="Segoe UI" panose="020B0502040204020203" pitchFamily="34" charset="0"/>
            </a:endParaRPr>
          </a:p>
        </p:txBody>
      </p:sp>
      <p:sp>
        <p:nvSpPr>
          <p:cNvPr id="3" name="object 3"/>
          <p:cNvSpPr txBox="1"/>
          <p:nvPr/>
        </p:nvSpPr>
        <p:spPr>
          <a:xfrm>
            <a:off x="6494318" y="2533434"/>
            <a:ext cx="11611841" cy="3725271"/>
          </a:xfrm>
          <a:prstGeom prst="rect">
            <a:avLst/>
          </a:prstGeom>
        </p:spPr>
        <p:txBody>
          <a:bodyPr vert="horz" wrap="square" lIns="0" tIns="12339" rIns="0" bIns="0" rtlCol="0">
            <a:spAutoFit/>
          </a:bodyPr>
          <a:lstStyle/>
          <a:p>
            <a:pPr marL="12988" marR="25327">
              <a:lnSpc>
                <a:spcPct val="116399"/>
              </a:lnSpc>
              <a:spcBef>
                <a:spcPts val="97"/>
              </a:spcBef>
            </a:pPr>
            <a:r>
              <a:rPr sz="1636" b="1" spc="-10" dirty="0">
                <a:latin typeface="Segoe UI" panose="020B0502040204020203" pitchFamily="34" charset="0"/>
                <a:cs typeface="Segoe UI" panose="020B0502040204020203" pitchFamily="34" charset="0"/>
              </a:rPr>
              <a:t>Directors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Charles</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Chaplin</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15" dirty="0">
                <a:latin typeface="Segoe UI" panose="020B0502040204020203" pitchFamily="34" charset="0"/>
                <a:cs typeface="Segoe UI" panose="020B0502040204020203" pitchFamily="34" charset="0"/>
              </a:rPr>
              <a:t> </a:t>
            </a:r>
            <a:r>
              <a:rPr sz="1636" b="1" spc="-26" dirty="0">
                <a:latin typeface="Segoe UI" panose="020B0502040204020203" pitchFamily="34" charset="0"/>
                <a:cs typeface="Segoe UI" panose="020B0502040204020203" pitchFamily="34" charset="0"/>
              </a:rPr>
              <a:t>Tony</a:t>
            </a:r>
            <a:r>
              <a:rPr sz="1636" b="1" spc="-10" dirty="0">
                <a:latin typeface="Segoe UI" panose="020B0502040204020203" pitchFamily="34" charset="0"/>
                <a:cs typeface="Segoe UI" panose="020B0502040204020203" pitchFamily="34" charset="0"/>
              </a:rPr>
              <a:t> Kaye</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score</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average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IMDb</a:t>
            </a:r>
            <a:r>
              <a:rPr sz="1636" b="1" spc="-20"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rating </a:t>
            </a:r>
            <a:r>
              <a:rPr sz="1636" b="1" dirty="0">
                <a:latin typeface="Segoe UI" panose="020B0502040204020203" pitchFamily="34" charset="0"/>
                <a:cs typeface="Segoe UI" panose="020B0502040204020203" pitchFamily="34" charset="0"/>
              </a:rPr>
              <a:t>of</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8.6,</a:t>
            </a:r>
            <a:r>
              <a:rPr sz="1636" b="1" spc="-10" dirty="0">
                <a:latin typeface="Segoe UI" panose="020B0502040204020203" pitchFamily="34" charset="0"/>
                <a:cs typeface="Segoe UI" panose="020B0502040204020203" pitchFamily="34" charset="0"/>
              </a:rPr>
              <a:t> putting </a:t>
            </a:r>
            <a:r>
              <a:rPr sz="1636" b="1" spc="-20" dirty="0">
                <a:latin typeface="Segoe UI" panose="020B0502040204020203" pitchFamily="34" charset="0"/>
                <a:cs typeface="Segoe UI" panose="020B0502040204020203" pitchFamily="34" charset="0"/>
              </a:rPr>
              <a:t>them </a:t>
            </a:r>
            <a:r>
              <a:rPr sz="1636" b="1" dirty="0">
                <a:latin typeface="Segoe UI" panose="020B0502040204020203" pitchFamily="34" charset="0"/>
                <a:cs typeface="Segoe UI" panose="020B0502040204020203" pitchFamily="34" charset="0"/>
              </a:rPr>
              <a:t>in</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top</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90th</a:t>
            </a:r>
            <a:r>
              <a:rPr sz="1636" b="1" spc="-2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percentile</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of</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all</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directors</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meaning</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their</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movies</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are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among</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best</a:t>
            </a:r>
            <a:r>
              <a:rPr sz="1636" b="1" spc="-20"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rated.</a:t>
            </a:r>
            <a:endParaRPr sz="1636" dirty="0">
              <a:latin typeface="Segoe UI" panose="020B0502040204020203" pitchFamily="34" charset="0"/>
              <a:cs typeface="Segoe UI" panose="020B0502040204020203" pitchFamily="34" charset="0"/>
            </a:endParaRPr>
          </a:p>
          <a:p>
            <a:pPr marL="12988" marR="47407">
              <a:lnSpc>
                <a:spcPts val="1585"/>
              </a:lnSpc>
              <a:spcBef>
                <a:spcPts val="92"/>
              </a:spcBef>
            </a:pPr>
            <a:r>
              <a:rPr sz="1636" b="1" dirty="0">
                <a:latin typeface="Segoe UI" panose="020B0502040204020203" pitchFamily="34" charset="0"/>
                <a:cs typeface="Segoe UI" panose="020B0502040204020203" pitchFamily="34" charset="0"/>
              </a:rPr>
              <a:t>Big</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names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20"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Hitchcock</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Nolan</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also</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rank</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high</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with</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scores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above</a:t>
            </a:r>
            <a:r>
              <a:rPr sz="1636" b="1" spc="-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8.4.</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These</a:t>
            </a:r>
            <a:r>
              <a:rPr sz="1636" b="1" spc="-2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directors</a:t>
            </a:r>
            <a:r>
              <a:rPr sz="1636" b="1" spc="-15" dirty="0">
                <a:latin typeface="Segoe UI" panose="020B0502040204020203" pitchFamily="34" charset="0"/>
                <a:cs typeface="Segoe UI" panose="020B0502040204020203" pitchFamily="34" charset="0"/>
              </a:rPr>
              <a:t> </a:t>
            </a:r>
            <a:r>
              <a:rPr sz="1636" b="1" spc="-20" dirty="0">
                <a:latin typeface="Segoe UI" panose="020B0502040204020203" pitchFamily="34" charset="0"/>
                <a:cs typeface="Segoe UI" panose="020B0502040204020203" pitchFamily="34" charset="0"/>
              </a:rPr>
              <a:t>have </a:t>
            </a:r>
            <a:r>
              <a:rPr sz="1636" b="1" dirty="0">
                <a:latin typeface="Segoe UI" panose="020B0502040204020203" pitchFamily="34" charset="0"/>
                <a:cs typeface="Segoe UI" panose="020B0502040204020203" pitchFamily="34" charset="0"/>
              </a:rPr>
              <a:t>high</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scores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because</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they</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tell</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unique</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stories,</a:t>
            </a:r>
            <a:r>
              <a:rPr sz="1636" b="1" spc="-2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create</a:t>
            </a:r>
            <a:r>
              <a:rPr sz="1636" b="1" spc="-4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memorable</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characters,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often</a:t>
            </a:r>
            <a:r>
              <a:rPr sz="1636" b="1" spc="-31" dirty="0">
                <a:latin typeface="Segoe UI" panose="020B0502040204020203" pitchFamily="34" charset="0"/>
                <a:cs typeface="Segoe UI" panose="020B0502040204020203" pitchFamily="34" charset="0"/>
              </a:rPr>
              <a:t> </a:t>
            </a:r>
            <a:r>
              <a:rPr sz="1636" b="1" spc="-20" dirty="0">
                <a:latin typeface="Segoe UI" panose="020B0502040204020203" pitchFamily="34" charset="0"/>
                <a:cs typeface="Segoe UI" panose="020B0502040204020203" pitchFamily="34" charset="0"/>
              </a:rPr>
              <a:t>make</a:t>
            </a:r>
            <a:endParaRPr sz="1636" dirty="0">
              <a:latin typeface="Segoe UI" panose="020B0502040204020203" pitchFamily="34" charset="0"/>
              <a:cs typeface="Segoe UI" panose="020B0502040204020203" pitchFamily="34" charset="0"/>
            </a:endParaRPr>
          </a:p>
          <a:p>
            <a:pPr marL="12988">
              <a:spcBef>
                <a:spcPts val="128"/>
              </a:spcBef>
            </a:pPr>
            <a:r>
              <a:rPr sz="1636" b="1" dirty="0">
                <a:latin typeface="Segoe UI" panose="020B0502040204020203" pitchFamily="34" charset="0"/>
                <a:cs typeface="Segoe UI" panose="020B0502040204020203" pitchFamily="34" charset="0"/>
              </a:rPr>
              <a:t>movies</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that</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stand</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test</a:t>
            </a:r>
            <a:r>
              <a:rPr sz="1636" b="1" spc="-4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of</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time.</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They</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rarely</a:t>
            </a:r>
            <a:r>
              <a:rPr sz="1636" b="1" spc="-4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make</a:t>
            </a:r>
            <a:r>
              <a:rPr sz="1636" b="1" spc="-4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bad</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films,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so</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people</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trust</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their</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work.</a:t>
            </a:r>
            <a:endParaRPr lang="en-US" sz="1636" dirty="0">
              <a:latin typeface="Segoe UI" panose="020B0502040204020203" pitchFamily="34" charset="0"/>
              <a:cs typeface="Segoe UI" panose="020B0502040204020203" pitchFamily="34" charset="0"/>
            </a:endParaRPr>
          </a:p>
          <a:p>
            <a:pPr marL="12988" marR="194824">
              <a:lnSpc>
                <a:spcPct val="117300"/>
              </a:lnSpc>
            </a:pPr>
            <a:r>
              <a:rPr lang="en-US" sz="1636" b="1" dirty="0">
                <a:latin typeface="Segoe UI" panose="020B0502040204020203" pitchFamily="34" charset="0"/>
                <a:cs typeface="Segoe UI" panose="020B0502040204020203" pitchFamily="34" charset="0"/>
              </a:rPr>
              <a:t>Their</a:t>
            </a:r>
            <a:r>
              <a:rPr lang="en-US" sz="1636" b="1" spc="-4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movies</a:t>
            </a:r>
            <a:r>
              <a:rPr lang="en-US" sz="1636" b="1" spc="-4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often</a:t>
            </a:r>
            <a:r>
              <a:rPr lang="en-US" sz="1636" b="1" spc="-3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have</a:t>
            </a:r>
            <a:r>
              <a:rPr lang="en-US" sz="1636" b="1" spc="-3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strong</a:t>
            </a:r>
            <a:r>
              <a:rPr lang="en-US" sz="1636" b="1" spc="-3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plots,</a:t>
            </a:r>
            <a:r>
              <a:rPr lang="en-US" sz="1636" b="1" spc="-4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good</a:t>
            </a:r>
            <a:r>
              <a:rPr lang="en-US" sz="1636" b="1" spc="-3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acting,</a:t>
            </a:r>
            <a:r>
              <a:rPr lang="en-US" sz="1636" b="1" spc="-2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and</a:t>
            </a:r>
            <a:r>
              <a:rPr lang="en-US" sz="1636" b="1" spc="-3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emotional</a:t>
            </a:r>
            <a:r>
              <a:rPr lang="en-US" sz="1636" b="1" spc="-3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impact,</a:t>
            </a:r>
            <a:r>
              <a:rPr lang="en-US" sz="1636" b="1" spc="-41"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which</a:t>
            </a:r>
            <a:r>
              <a:rPr lang="en-US" sz="1636" b="1" spc="-46" dirty="0">
                <a:latin typeface="Segoe UI" panose="020B0502040204020203" pitchFamily="34" charset="0"/>
                <a:cs typeface="Segoe UI" panose="020B0502040204020203" pitchFamily="34" charset="0"/>
              </a:rPr>
              <a:t> </a:t>
            </a:r>
            <a:r>
              <a:rPr lang="en-US" sz="1636" b="1" dirty="0">
                <a:latin typeface="Segoe UI" panose="020B0502040204020203" pitchFamily="34" charset="0"/>
                <a:cs typeface="Segoe UI" panose="020B0502040204020203" pitchFamily="34" charset="0"/>
              </a:rPr>
              <a:t>keeps</a:t>
            </a:r>
            <a:r>
              <a:rPr lang="en-US" sz="1636" b="1" spc="-41" dirty="0">
                <a:latin typeface="Segoe UI" panose="020B0502040204020203" pitchFamily="34" charset="0"/>
                <a:cs typeface="Segoe UI" panose="020B0502040204020203" pitchFamily="34" charset="0"/>
              </a:rPr>
              <a:t> </a:t>
            </a:r>
            <a:r>
              <a:rPr lang="en-US" sz="1636" b="1" spc="-10" dirty="0">
                <a:latin typeface="Segoe UI" panose="020B0502040204020203" pitchFamily="34" charset="0"/>
                <a:cs typeface="Segoe UI" panose="020B0502040204020203" pitchFamily="34" charset="0"/>
              </a:rPr>
              <a:t>their </a:t>
            </a:r>
            <a:r>
              <a:rPr lang="en-US" sz="1636" b="1" dirty="0">
                <a:latin typeface="Segoe UI" panose="020B0502040204020203" pitchFamily="34" charset="0"/>
                <a:cs typeface="Segoe UI" panose="020B0502040204020203" pitchFamily="34" charset="0"/>
              </a:rPr>
              <a:t>ratings</a:t>
            </a:r>
            <a:r>
              <a:rPr lang="en-US" sz="1636" b="1" spc="-36" dirty="0">
                <a:latin typeface="Segoe UI" panose="020B0502040204020203" pitchFamily="34" charset="0"/>
                <a:cs typeface="Segoe UI" panose="020B0502040204020203" pitchFamily="34" charset="0"/>
              </a:rPr>
              <a:t> </a:t>
            </a:r>
            <a:r>
              <a:rPr lang="en-US" sz="1636" b="1" spc="-10" dirty="0">
                <a:latin typeface="Segoe UI" panose="020B0502040204020203" pitchFamily="34" charset="0"/>
                <a:cs typeface="Segoe UI" panose="020B0502040204020203" pitchFamily="34" charset="0"/>
              </a:rPr>
              <a:t>consistently</a:t>
            </a:r>
            <a:r>
              <a:rPr lang="en-US" sz="1636" b="1" spc="-31" dirty="0">
                <a:latin typeface="Segoe UI" panose="020B0502040204020203" pitchFamily="34" charset="0"/>
                <a:cs typeface="Segoe UI" panose="020B0502040204020203" pitchFamily="34" charset="0"/>
              </a:rPr>
              <a:t> </a:t>
            </a:r>
            <a:r>
              <a:rPr lang="en-US" sz="1636" b="1" spc="-20" dirty="0">
                <a:latin typeface="Segoe UI" panose="020B0502040204020203" pitchFamily="34" charset="0"/>
                <a:cs typeface="Segoe UI" panose="020B0502040204020203" pitchFamily="34" charset="0"/>
              </a:rPr>
              <a:t>high.</a:t>
            </a:r>
            <a:endParaRPr lang="en-US" sz="1636" dirty="0">
              <a:latin typeface="Segoe UI" panose="020B0502040204020203" pitchFamily="34" charset="0"/>
              <a:cs typeface="Segoe UI" panose="020B0502040204020203" pitchFamily="34" charset="0"/>
            </a:endParaRPr>
          </a:p>
          <a:p>
            <a:pPr>
              <a:spcBef>
                <a:spcPts val="1217"/>
              </a:spcBef>
            </a:pPr>
            <a:endParaRPr sz="1636" dirty="0">
              <a:latin typeface="Segoe UI" panose="020B0502040204020203" pitchFamily="34" charset="0"/>
              <a:cs typeface="Segoe UI" panose="020B0502040204020203" pitchFamily="34" charset="0"/>
            </a:endParaRPr>
          </a:p>
          <a:p>
            <a:pPr marL="12988" marR="163652">
              <a:lnSpc>
                <a:spcPct val="117300"/>
              </a:lnSpc>
            </a:pPr>
            <a:r>
              <a:rPr sz="1636" b="1" dirty="0">
                <a:latin typeface="Segoe UI" panose="020B0502040204020203" pitchFamily="34" charset="0"/>
                <a:cs typeface="Segoe UI" panose="020B0502040204020203" pitchFamily="34" charset="0"/>
              </a:rPr>
              <a:t>Charles</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Chaplin</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is</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loved</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for</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timeless</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classics</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Modern</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Times</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Great</a:t>
            </a:r>
            <a:r>
              <a:rPr sz="1636" b="1" spc="-31" dirty="0">
                <a:latin typeface="Segoe UI" panose="020B0502040204020203" pitchFamily="34" charset="0"/>
                <a:cs typeface="Segoe UI" panose="020B0502040204020203" pitchFamily="34" charset="0"/>
              </a:rPr>
              <a:t> </a:t>
            </a:r>
            <a:r>
              <a:rPr sz="1636" b="1" spc="-20" dirty="0">
                <a:latin typeface="Segoe UI" panose="020B0502040204020203" pitchFamily="34" charset="0"/>
                <a:cs typeface="Segoe UI" panose="020B0502040204020203" pitchFamily="34" charset="0"/>
              </a:rPr>
              <a:t>Dictator. Tony </a:t>
            </a:r>
            <a:r>
              <a:rPr sz="1636" b="1" dirty="0">
                <a:latin typeface="Segoe UI" panose="020B0502040204020203" pitchFamily="34" charset="0"/>
                <a:cs typeface="Segoe UI" panose="020B0502040204020203" pitchFamily="34" charset="0"/>
              </a:rPr>
              <a:t>Kaye</a:t>
            </a:r>
            <a:r>
              <a:rPr sz="1636" b="1" spc="-4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is</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known</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for</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American</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History</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X,</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powerful</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drama.</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Alfred</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Hitchcock</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made</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legendary</a:t>
            </a:r>
            <a:endParaRPr sz="1636" dirty="0">
              <a:latin typeface="Segoe UI" panose="020B0502040204020203" pitchFamily="34" charset="0"/>
              <a:cs typeface="Segoe UI" panose="020B0502040204020203" pitchFamily="34" charset="0"/>
            </a:endParaRPr>
          </a:p>
          <a:p>
            <a:pPr marL="12988" marR="5195">
              <a:lnSpc>
                <a:spcPct val="116900"/>
              </a:lnSpc>
              <a:spcBef>
                <a:spcPts val="5"/>
              </a:spcBef>
            </a:pPr>
            <a:r>
              <a:rPr sz="1636" b="1" dirty="0">
                <a:latin typeface="Segoe UI" panose="020B0502040204020203" pitchFamily="34" charset="0"/>
                <a:cs typeface="Segoe UI" panose="020B0502040204020203" pitchFamily="34" charset="0"/>
              </a:rPr>
              <a:t>thrillers</a:t>
            </a:r>
            <a:r>
              <a:rPr sz="1636" b="1" spc="-15"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like</a:t>
            </a:r>
            <a:r>
              <a:rPr sz="1636" b="1" spc="-3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Psycho</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Rear</a:t>
            </a:r>
            <a:r>
              <a:rPr sz="1636" b="1" spc="-10" dirty="0">
                <a:latin typeface="Segoe UI" panose="020B0502040204020203" pitchFamily="34" charset="0"/>
                <a:cs typeface="Segoe UI" panose="020B0502040204020203" pitchFamily="34" charset="0"/>
              </a:rPr>
              <a:t> Window. </a:t>
            </a:r>
            <a:r>
              <a:rPr sz="1636" b="1" dirty="0">
                <a:latin typeface="Segoe UI" panose="020B0502040204020203" pitchFamily="34" charset="0"/>
                <a:cs typeface="Segoe UI" panose="020B0502040204020203" pitchFamily="34" charset="0"/>
              </a:rPr>
              <a:t>Damien</a:t>
            </a:r>
            <a:r>
              <a:rPr sz="1636" b="1" spc="-20"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Chazelle</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directed</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award-</a:t>
            </a:r>
            <a:r>
              <a:rPr sz="1636" b="1" dirty="0">
                <a:latin typeface="Segoe UI" panose="020B0502040204020203" pitchFamily="34" charset="0"/>
                <a:cs typeface="Segoe UI" panose="020B0502040204020203" pitchFamily="34" charset="0"/>
              </a:rPr>
              <a:t>winning</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La</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La</a:t>
            </a:r>
            <a:r>
              <a:rPr sz="1636" b="1" spc="-31" dirty="0">
                <a:latin typeface="Segoe UI" panose="020B0502040204020203" pitchFamily="34" charset="0"/>
                <a:cs typeface="Segoe UI" panose="020B0502040204020203" pitchFamily="34" charset="0"/>
              </a:rPr>
              <a:t> </a:t>
            </a:r>
            <a:r>
              <a:rPr sz="1636" b="1" spc="-20" dirty="0">
                <a:latin typeface="Segoe UI" panose="020B0502040204020203" pitchFamily="34" charset="0"/>
                <a:cs typeface="Segoe UI" panose="020B0502040204020203" pitchFamily="34" charset="0"/>
              </a:rPr>
              <a:t>Land </a:t>
            </a:r>
            <a:r>
              <a:rPr sz="1636" b="1" dirty="0">
                <a:latin typeface="Segoe UI" panose="020B0502040204020203" pitchFamily="34" charset="0"/>
                <a:cs typeface="Segoe UI" panose="020B0502040204020203" pitchFamily="34" charset="0"/>
              </a:rPr>
              <a:t>and</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Whiplash.</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Majid</a:t>
            </a:r>
            <a:r>
              <a:rPr sz="1636" b="1" spc="-3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Majidi’s</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Children</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of</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Heaven</a:t>
            </a:r>
            <a:r>
              <a:rPr sz="1636" b="1" spc="-4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acclaimed</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Iranian</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film.</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Ron</a:t>
            </a:r>
            <a:r>
              <a:rPr sz="1636" b="1" spc="-31"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Fricke </a:t>
            </a:r>
            <a:r>
              <a:rPr sz="1636" b="1" dirty="0">
                <a:latin typeface="Segoe UI" panose="020B0502040204020203" pitchFamily="34" charset="0"/>
                <a:cs typeface="Segoe UI" panose="020B0502040204020203" pitchFamily="34" charset="0"/>
              </a:rPr>
              <a:t>created</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stunning</a:t>
            </a:r>
            <a:r>
              <a:rPr sz="1636" b="1" spc="-2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documentaries</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3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Baraka.</a:t>
            </a:r>
            <a:r>
              <a:rPr sz="1636" b="1" spc="-2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Sergio</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Leone</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famous</a:t>
            </a:r>
            <a:r>
              <a:rPr sz="1636" b="1" spc="-3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for</a:t>
            </a:r>
            <a:r>
              <a:rPr sz="1636" b="1" spc="-3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westerns</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36" dirty="0">
                <a:latin typeface="Segoe UI" panose="020B0502040204020203" pitchFamily="34" charset="0"/>
                <a:cs typeface="Segoe UI" panose="020B0502040204020203" pitchFamily="34" charset="0"/>
              </a:rPr>
              <a:t> </a:t>
            </a:r>
            <a:r>
              <a:rPr sz="1636" b="1" spc="-26" dirty="0">
                <a:latin typeface="Segoe UI" panose="020B0502040204020203" pitchFamily="34" charset="0"/>
                <a:cs typeface="Segoe UI" panose="020B0502040204020203" pitchFamily="34" charset="0"/>
              </a:rPr>
              <a:t>The</a:t>
            </a:r>
            <a:r>
              <a:rPr sz="1636" b="1" spc="511"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Good,</a:t>
            </a:r>
            <a:r>
              <a:rPr sz="1636" b="1" spc="-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Bad</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10" dirty="0">
                <a:latin typeface="Segoe UI" panose="020B0502040204020203" pitchFamily="34" charset="0"/>
                <a:cs typeface="Segoe UI" panose="020B0502040204020203" pitchFamily="34" charset="0"/>
              </a:rPr>
              <a:t> Ugly.</a:t>
            </a:r>
            <a:r>
              <a:rPr sz="1636" b="1" spc="-5"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Christopher</a:t>
            </a:r>
            <a:r>
              <a:rPr sz="1636" b="1" spc="-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Nolan</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made</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hits</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like</a:t>
            </a:r>
            <a:r>
              <a:rPr sz="1636" b="1" spc="-26"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Inception</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and</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Dark</a:t>
            </a:r>
            <a:r>
              <a:rPr sz="1636" b="1" spc="-5"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Knight. </a:t>
            </a:r>
            <a:r>
              <a:rPr sz="1636" b="1" dirty="0">
                <a:latin typeface="Segoe UI" panose="020B0502040204020203" pitchFamily="34" charset="0"/>
                <a:cs typeface="Segoe UI" panose="020B0502040204020203" pitchFamily="34" charset="0"/>
              </a:rPr>
              <a:t>Asghar</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Farhadi</a:t>
            </a:r>
            <a:r>
              <a:rPr sz="1636" b="1" spc="-5"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directed </a:t>
            </a:r>
            <a:r>
              <a:rPr sz="1636" b="1" dirty="0">
                <a:latin typeface="Segoe UI" panose="020B0502040204020203" pitchFamily="34" charset="0"/>
                <a:cs typeface="Segoe UI" panose="020B0502040204020203" pitchFamily="34" charset="0"/>
              </a:rPr>
              <a:t>A</a:t>
            </a:r>
            <a:r>
              <a:rPr sz="1636" b="1" spc="-26"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Separation.</a:t>
            </a:r>
            <a:r>
              <a:rPr sz="1636" b="1" dirty="0">
                <a:latin typeface="Segoe UI" panose="020B0502040204020203" pitchFamily="34" charset="0"/>
                <a:cs typeface="Segoe UI" panose="020B0502040204020203" pitchFamily="34" charset="0"/>
              </a:rPr>
              <a:t> Marius</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A. </a:t>
            </a:r>
            <a:r>
              <a:rPr sz="1636" b="1" spc="-10" dirty="0">
                <a:latin typeface="Segoe UI" panose="020B0502040204020203" pitchFamily="34" charset="0"/>
                <a:cs typeface="Segoe UI" panose="020B0502040204020203" pitchFamily="34" charset="0"/>
              </a:rPr>
              <a:t>Markevicius</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made</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The</a:t>
            </a:r>
            <a:r>
              <a:rPr sz="1636" b="1" spc="-10"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Other</a:t>
            </a:r>
            <a:r>
              <a:rPr sz="1636" b="1" spc="-15" dirty="0">
                <a:latin typeface="Segoe UI" panose="020B0502040204020203" pitchFamily="34" charset="0"/>
                <a:cs typeface="Segoe UI" panose="020B0502040204020203" pitchFamily="34" charset="0"/>
              </a:rPr>
              <a:t> </a:t>
            </a:r>
            <a:r>
              <a:rPr sz="1636" b="1" dirty="0">
                <a:latin typeface="Segoe UI" panose="020B0502040204020203" pitchFamily="34" charset="0"/>
                <a:cs typeface="Segoe UI" panose="020B0502040204020203" pitchFamily="34" charset="0"/>
              </a:rPr>
              <a:t>Dream</a:t>
            </a:r>
            <a:r>
              <a:rPr sz="1636" b="1" spc="-5" dirty="0">
                <a:latin typeface="Segoe UI" panose="020B0502040204020203" pitchFamily="34" charset="0"/>
                <a:cs typeface="Segoe UI" panose="020B0502040204020203" pitchFamily="34" charset="0"/>
              </a:rPr>
              <a:t> </a:t>
            </a:r>
            <a:r>
              <a:rPr sz="1636" b="1" spc="-10" dirty="0">
                <a:latin typeface="Segoe UI" panose="020B0502040204020203" pitchFamily="34" charset="0"/>
                <a:cs typeface="Segoe UI" panose="020B0502040204020203" pitchFamily="34" charset="0"/>
              </a:rPr>
              <a:t>Team.</a:t>
            </a:r>
            <a:endParaRPr sz="1636" dirty="0">
              <a:latin typeface="Segoe UI" panose="020B0502040204020203" pitchFamily="34" charset="0"/>
              <a:cs typeface="Segoe UI" panose="020B0502040204020203" pitchFamily="34" charset="0"/>
            </a:endParaRPr>
          </a:p>
        </p:txBody>
      </p:sp>
      <p:pic>
        <p:nvPicPr>
          <p:cNvPr id="4" name="object 4"/>
          <p:cNvPicPr/>
          <p:nvPr/>
        </p:nvPicPr>
        <p:blipFill>
          <a:blip r:embed="rId2" cstate="print"/>
          <a:stretch>
            <a:fillRect/>
          </a:stretch>
        </p:blipFill>
        <p:spPr>
          <a:xfrm>
            <a:off x="1117023" y="2533434"/>
            <a:ext cx="5065568" cy="4012839"/>
          </a:xfrm>
          <a:prstGeom prst="rect">
            <a:avLst/>
          </a:prstGeom>
        </p:spPr>
      </p:pic>
    </p:spTree>
    <p:extLst>
      <p:ext uri="{BB962C8B-B14F-4D97-AF65-F5344CB8AC3E}">
        <p14:creationId xmlns:p14="http://schemas.microsoft.com/office/powerpoint/2010/main" val="1139150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9280" y="389661"/>
            <a:ext cx="17548947" cy="1640288"/>
          </a:xfrm>
          <a:prstGeom prst="rect">
            <a:avLst/>
          </a:prstGeom>
        </p:spPr>
        <p:txBody>
          <a:bodyPr vert="horz" wrap="square" lIns="0" tIns="12989" rIns="0" bIns="0" rtlCol="0">
            <a:spAutoFit/>
          </a:bodyPr>
          <a:lstStyle/>
          <a:p>
            <a:pPr marL="12988" marR="5195">
              <a:lnSpc>
                <a:spcPct val="116900"/>
              </a:lnSpc>
              <a:spcBef>
                <a:spcPts val="102"/>
              </a:spcBef>
            </a:pPr>
            <a:r>
              <a:rPr sz="2045" b="1" dirty="0">
                <a:latin typeface="Calibri"/>
                <a:cs typeface="Calibri"/>
              </a:rPr>
              <a:t>E.</a:t>
            </a:r>
            <a:r>
              <a:rPr sz="2045" b="1" spc="-36" dirty="0">
                <a:latin typeface="Calibri"/>
                <a:cs typeface="Calibri"/>
              </a:rPr>
              <a:t> </a:t>
            </a:r>
            <a:r>
              <a:rPr sz="2045" b="1" dirty="0">
                <a:latin typeface="Calibri"/>
                <a:cs typeface="Calibri"/>
              </a:rPr>
              <a:t>Budget</a:t>
            </a:r>
            <a:r>
              <a:rPr sz="2045" b="1" spc="-36" dirty="0">
                <a:latin typeface="Calibri"/>
                <a:cs typeface="Calibri"/>
              </a:rPr>
              <a:t> </a:t>
            </a:r>
            <a:r>
              <a:rPr sz="2045" b="1" dirty="0">
                <a:latin typeface="Calibri"/>
                <a:cs typeface="Calibri"/>
              </a:rPr>
              <a:t>Analysis:</a:t>
            </a:r>
            <a:r>
              <a:rPr sz="2045" b="1" spc="-31" dirty="0">
                <a:latin typeface="Calibri"/>
                <a:cs typeface="Calibri"/>
              </a:rPr>
              <a:t> </a:t>
            </a:r>
            <a:r>
              <a:rPr sz="2045" b="1" dirty="0">
                <a:latin typeface="Calibri"/>
                <a:cs typeface="Calibri"/>
              </a:rPr>
              <a:t>Explore</a:t>
            </a:r>
            <a:r>
              <a:rPr sz="2045" b="1" spc="-36" dirty="0">
                <a:latin typeface="Calibri"/>
                <a:cs typeface="Calibri"/>
              </a:rPr>
              <a:t> </a:t>
            </a:r>
            <a:r>
              <a:rPr sz="2045" b="1" dirty="0">
                <a:latin typeface="Calibri"/>
                <a:cs typeface="Calibri"/>
              </a:rPr>
              <a:t>the</a:t>
            </a:r>
            <a:r>
              <a:rPr sz="2045" b="1" spc="-41" dirty="0">
                <a:latin typeface="Calibri"/>
                <a:cs typeface="Calibri"/>
              </a:rPr>
              <a:t> </a:t>
            </a:r>
            <a:r>
              <a:rPr sz="2045" b="1" spc="-10" dirty="0">
                <a:latin typeface="Calibri"/>
                <a:cs typeface="Calibri"/>
              </a:rPr>
              <a:t>relationship</a:t>
            </a:r>
            <a:r>
              <a:rPr sz="2045" b="1" spc="-26" dirty="0">
                <a:latin typeface="Calibri"/>
                <a:cs typeface="Calibri"/>
              </a:rPr>
              <a:t> </a:t>
            </a:r>
            <a:r>
              <a:rPr sz="2045" b="1" dirty="0">
                <a:latin typeface="Calibri"/>
                <a:cs typeface="Calibri"/>
              </a:rPr>
              <a:t>between</a:t>
            </a:r>
            <a:r>
              <a:rPr sz="2045" b="1" spc="-41" dirty="0">
                <a:latin typeface="Calibri"/>
                <a:cs typeface="Calibri"/>
              </a:rPr>
              <a:t> </a:t>
            </a:r>
            <a:r>
              <a:rPr sz="2045" b="1" dirty="0">
                <a:latin typeface="Calibri"/>
                <a:cs typeface="Calibri"/>
              </a:rPr>
              <a:t>movie</a:t>
            </a:r>
            <a:r>
              <a:rPr sz="2045" b="1" spc="-46" dirty="0">
                <a:latin typeface="Calibri"/>
                <a:cs typeface="Calibri"/>
              </a:rPr>
              <a:t> </a:t>
            </a:r>
            <a:r>
              <a:rPr sz="2045" b="1" dirty="0">
                <a:latin typeface="Calibri"/>
                <a:cs typeface="Calibri"/>
              </a:rPr>
              <a:t>budgets</a:t>
            </a:r>
            <a:r>
              <a:rPr sz="2045" b="1" spc="-31" dirty="0">
                <a:latin typeface="Calibri"/>
                <a:cs typeface="Calibri"/>
              </a:rPr>
              <a:t> </a:t>
            </a:r>
            <a:r>
              <a:rPr sz="2045" b="1" dirty="0">
                <a:latin typeface="Calibri"/>
                <a:cs typeface="Calibri"/>
              </a:rPr>
              <a:t>and</a:t>
            </a:r>
            <a:r>
              <a:rPr sz="2045" b="1" spc="-31" dirty="0">
                <a:latin typeface="Calibri"/>
                <a:cs typeface="Calibri"/>
              </a:rPr>
              <a:t> </a:t>
            </a:r>
            <a:r>
              <a:rPr sz="2045" b="1" dirty="0">
                <a:latin typeface="Calibri"/>
                <a:cs typeface="Calibri"/>
              </a:rPr>
              <a:t>their</a:t>
            </a:r>
            <a:r>
              <a:rPr sz="2045" b="1" spc="-41" dirty="0">
                <a:latin typeface="Calibri"/>
                <a:cs typeface="Calibri"/>
              </a:rPr>
              <a:t> </a:t>
            </a:r>
            <a:r>
              <a:rPr sz="2045" b="1" spc="-10" dirty="0">
                <a:latin typeface="Calibri"/>
                <a:cs typeface="Calibri"/>
              </a:rPr>
              <a:t>financial success.</a:t>
            </a:r>
            <a:endParaRPr sz="2045" dirty="0">
              <a:latin typeface="Calibri"/>
              <a:cs typeface="Calibri"/>
            </a:endParaRPr>
          </a:p>
          <a:p>
            <a:pPr marL="479917" marR="324707">
              <a:lnSpc>
                <a:spcPct val="117300"/>
              </a:lnSpc>
              <a:spcBef>
                <a:spcPts val="1064"/>
              </a:spcBef>
            </a:pPr>
            <a:r>
              <a:rPr sz="2045" spc="-20" dirty="0">
                <a:latin typeface="Calibri"/>
                <a:cs typeface="Calibri"/>
              </a:rPr>
              <a:t>Task:</a:t>
            </a:r>
            <a:r>
              <a:rPr sz="2045" spc="-15" dirty="0">
                <a:latin typeface="Calibri"/>
                <a:cs typeface="Calibri"/>
              </a:rPr>
              <a:t> </a:t>
            </a:r>
            <a:r>
              <a:rPr sz="2045" spc="-10" dirty="0">
                <a:latin typeface="Calibri"/>
                <a:cs typeface="Calibri"/>
              </a:rPr>
              <a:t>Analyze</a:t>
            </a:r>
            <a:r>
              <a:rPr sz="2045" spc="-26" dirty="0">
                <a:latin typeface="Calibri"/>
                <a:cs typeface="Calibri"/>
              </a:rPr>
              <a:t> </a:t>
            </a:r>
            <a:r>
              <a:rPr sz="2045" dirty="0">
                <a:latin typeface="Calibri"/>
                <a:cs typeface="Calibri"/>
              </a:rPr>
              <a:t>the</a:t>
            </a:r>
            <a:r>
              <a:rPr sz="2045" spc="-15" dirty="0">
                <a:latin typeface="Calibri"/>
                <a:cs typeface="Calibri"/>
              </a:rPr>
              <a:t> </a:t>
            </a:r>
            <a:r>
              <a:rPr sz="2045" spc="-10" dirty="0">
                <a:latin typeface="Calibri"/>
                <a:cs typeface="Calibri"/>
              </a:rPr>
              <a:t>correlation</a:t>
            </a:r>
            <a:r>
              <a:rPr sz="2045" spc="-20" dirty="0">
                <a:latin typeface="Calibri"/>
                <a:cs typeface="Calibri"/>
              </a:rPr>
              <a:t> </a:t>
            </a:r>
            <a:r>
              <a:rPr sz="2045" dirty="0">
                <a:latin typeface="Calibri"/>
                <a:cs typeface="Calibri"/>
              </a:rPr>
              <a:t>between</a:t>
            </a:r>
            <a:r>
              <a:rPr sz="2045" spc="-15" dirty="0">
                <a:latin typeface="Calibri"/>
                <a:cs typeface="Calibri"/>
              </a:rPr>
              <a:t> </a:t>
            </a:r>
            <a:r>
              <a:rPr sz="2045" dirty="0">
                <a:latin typeface="Calibri"/>
                <a:cs typeface="Calibri"/>
              </a:rPr>
              <a:t>movie</a:t>
            </a:r>
            <a:r>
              <a:rPr sz="2045" spc="-15" dirty="0">
                <a:latin typeface="Calibri"/>
                <a:cs typeface="Calibri"/>
              </a:rPr>
              <a:t> </a:t>
            </a:r>
            <a:r>
              <a:rPr sz="2045" dirty="0">
                <a:latin typeface="Calibri"/>
                <a:cs typeface="Calibri"/>
              </a:rPr>
              <a:t>budgets</a:t>
            </a:r>
            <a:r>
              <a:rPr sz="2045" spc="-26" dirty="0">
                <a:latin typeface="Calibri"/>
                <a:cs typeface="Calibri"/>
              </a:rPr>
              <a:t> </a:t>
            </a:r>
            <a:r>
              <a:rPr sz="2045" dirty="0">
                <a:latin typeface="Calibri"/>
                <a:cs typeface="Calibri"/>
              </a:rPr>
              <a:t>and</a:t>
            </a:r>
            <a:r>
              <a:rPr sz="2045" spc="-20" dirty="0">
                <a:latin typeface="Calibri"/>
                <a:cs typeface="Calibri"/>
              </a:rPr>
              <a:t> </a:t>
            </a:r>
            <a:r>
              <a:rPr sz="2045" dirty="0">
                <a:latin typeface="Calibri"/>
                <a:cs typeface="Calibri"/>
              </a:rPr>
              <a:t>gross</a:t>
            </a:r>
            <a:r>
              <a:rPr sz="2045" spc="-26" dirty="0">
                <a:latin typeface="Calibri"/>
                <a:cs typeface="Calibri"/>
              </a:rPr>
              <a:t> </a:t>
            </a:r>
            <a:r>
              <a:rPr sz="2045" dirty="0">
                <a:latin typeface="Calibri"/>
                <a:cs typeface="Calibri"/>
              </a:rPr>
              <a:t>earnings,</a:t>
            </a:r>
            <a:r>
              <a:rPr sz="2045" spc="-15" dirty="0">
                <a:latin typeface="Calibri"/>
                <a:cs typeface="Calibri"/>
              </a:rPr>
              <a:t> </a:t>
            </a:r>
            <a:r>
              <a:rPr sz="2045" dirty="0">
                <a:latin typeface="Calibri"/>
                <a:cs typeface="Calibri"/>
              </a:rPr>
              <a:t>and</a:t>
            </a:r>
            <a:r>
              <a:rPr sz="2045" spc="-26" dirty="0">
                <a:latin typeface="Calibri"/>
                <a:cs typeface="Calibri"/>
              </a:rPr>
              <a:t> </a:t>
            </a:r>
            <a:r>
              <a:rPr sz="2045" dirty="0">
                <a:latin typeface="Calibri"/>
                <a:cs typeface="Calibri"/>
              </a:rPr>
              <a:t>identify</a:t>
            </a:r>
            <a:r>
              <a:rPr sz="2045" spc="-15" dirty="0">
                <a:latin typeface="Calibri"/>
                <a:cs typeface="Calibri"/>
              </a:rPr>
              <a:t> </a:t>
            </a:r>
            <a:r>
              <a:rPr sz="2045" spc="-26" dirty="0">
                <a:latin typeface="Calibri"/>
                <a:cs typeface="Calibri"/>
              </a:rPr>
              <a:t>the </a:t>
            </a:r>
            <a:r>
              <a:rPr sz="2045" dirty="0">
                <a:latin typeface="Calibri"/>
                <a:cs typeface="Calibri"/>
              </a:rPr>
              <a:t>movies</a:t>
            </a:r>
            <a:r>
              <a:rPr sz="2045" spc="-31" dirty="0">
                <a:latin typeface="Calibri"/>
                <a:cs typeface="Calibri"/>
              </a:rPr>
              <a:t> </a:t>
            </a:r>
            <a:r>
              <a:rPr sz="2045" dirty="0">
                <a:latin typeface="Calibri"/>
                <a:cs typeface="Calibri"/>
              </a:rPr>
              <a:t>with</a:t>
            </a:r>
            <a:r>
              <a:rPr sz="2045" spc="-26" dirty="0">
                <a:latin typeface="Calibri"/>
                <a:cs typeface="Calibri"/>
              </a:rPr>
              <a:t> </a:t>
            </a:r>
            <a:r>
              <a:rPr sz="2045" dirty="0">
                <a:latin typeface="Calibri"/>
                <a:cs typeface="Calibri"/>
              </a:rPr>
              <a:t>the</a:t>
            </a:r>
            <a:r>
              <a:rPr sz="2045" spc="-20" dirty="0">
                <a:latin typeface="Calibri"/>
                <a:cs typeface="Calibri"/>
              </a:rPr>
              <a:t> </a:t>
            </a:r>
            <a:r>
              <a:rPr sz="2045" dirty="0">
                <a:latin typeface="Calibri"/>
                <a:cs typeface="Calibri"/>
              </a:rPr>
              <a:t>highest</a:t>
            </a:r>
            <a:r>
              <a:rPr sz="2045" spc="-20" dirty="0">
                <a:latin typeface="Calibri"/>
                <a:cs typeface="Calibri"/>
              </a:rPr>
              <a:t> </a:t>
            </a:r>
            <a:r>
              <a:rPr sz="2045" dirty="0">
                <a:latin typeface="Calibri"/>
                <a:cs typeface="Calibri"/>
              </a:rPr>
              <a:t>profit</a:t>
            </a:r>
            <a:r>
              <a:rPr sz="2045" spc="-31" dirty="0">
                <a:latin typeface="Calibri"/>
                <a:cs typeface="Calibri"/>
              </a:rPr>
              <a:t> </a:t>
            </a:r>
            <a:r>
              <a:rPr sz="2045" spc="-10" dirty="0">
                <a:latin typeface="Calibri"/>
                <a:cs typeface="Calibri"/>
              </a:rPr>
              <a:t>margin.Remember,</a:t>
            </a:r>
            <a:r>
              <a:rPr sz="2045" spc="-20" dirty="0">
                <a:latin typeface="Calibri"/>
                <a:cs typeface="Calibri"/>
              </a:rPr>
              <a:t> </a:t>
            </a:r>
            <a:r>
              <a:rPr sz="2045" dirty="0">
                <a:latin typeface="Calibri"/>
                <a:cs typeface="Calibri"/>
              </a:rPr>
              <a:t>these</a:t>
            </a:r>
            <a:r>
              <a:rPr sz="2045" spc="-15" dirty="0">
                <a:latin typeface="Calibri"/>
                <a:cs typeface="Calibri"/>
              </a:rPr>
              <a:t> </a:t>
            </a:r>
            <a:r>
              <a:rPr sz="2045" dirty="0">
                <a:latin typeface="Calibri"/>
                <a:cs typeface="Calibri"/>
              </a:rPr>
              <a:t>tasks</a:t>
            </a:r>
            <a:r>
              <a:rPr sz="2045" spc="-20" dirty="0">
                <a:latin typeface="Calibri"/>
                <a:cs typeface="Calibri"/>
              </a:rPr>
              <a:t> </a:t>
            </a:r>
            <a:r>
              <a:rPr sz="2045" dirty="0">
                <a:latin typeface="Calibri"/>
                <a:cs typeface="Calibri"/>
              </a:rPr>
              <a:t>are</a:t>
            </a:r>
            <a:r>
              <a:rPr sz="2045" spc="-20" dirty="0">
                <a:latin typeface="Calibri"/>
                <a:cs typeface="Calibri"/>
              </a:rPr>
              <a:t> </a:t>
            </a:r>
            <a:r>
              <a:rPr sz="2045" dirty="0">
                <a:latin typeface="Calibri"/>
                <a:cs typeface="Calibri"/>
              </a:rPr>
              <a:t>designed</a:t>
            </a:r>
            <a:r>
              <a:rPr sz="2045" spc="-36" dirty="0">
                <a:latin typeface="Calibri"/>
                <a:cs typeface="Calibri"/>
              </a:rPr>
              <a:t> </a:t>
            </a:r>
            <a:r>
              <a:rPr sz="2045" dirty="0">
                <a:latin typeface="Calibri"/>
                <a:cs typeface="Calibri"/>
              </a:rPr>
              <a:t>to</a:t>
            </a:r>
            <a:r>
              <a:rPr sz="2045" spc="-31" dirty="0">
                <a:latin typeface="Calibri"/>
                <a:cs typeface="Calibri"/>
              </a:rPr>
              <a:t> </a:t>
            </a:r>
            <a:r>
              <a:rPr sz="2045" spc="-10" dirty="0">
                <a:latin typeface="Calibri"/>
                <a:cs typeface="Calibri"/>
              </a:rPr>
              <a:t>progressively</a:t>
            </a:r>
            <a:r>
              <a:rPr lang="en-US" sz="2045" spc="-10" dirty="0">
                <a:latin typeface="Calibri"/>
                <a:cs typeface="Calibri"/>
              </a:rPr>
              <a:t> </a:t>
            </a:r>
            <a:r>
              <a:rPr sz="2045" dirty="0">
                <a:latin typeface="Calibri"/>
                <a:cs typeface="Calibri"/>
              </a:rPr>
              <a:t>explore</a:t>
            </a:r>
            <a:r>
              <a:rPr sz="2045" spc="-20" dirty="0">
                <a:latin typeface="Calibri"/>
                <a:cs typeface="Calibri"/>
              </a:rPr>
              <a:t> </a:t>
            </a:r>
            <a:r>
              <a:rPr sz="2045" spc="-10" dirty="0">
                <a:latin typeface="Calibri"/>
                <a:cs typeface="Calibri"/>
              </a:rPr>
              <a:t>different</a:t>
            </a:r>
            <a:r>
              <a:rPr sz="2045" spc="-20" dirty="0">
                <a:latin typeface="Calibri"/>
                <a:cs typeface="Calibri"/>
              </a:rPr>
              <a:t> </a:t>
            </a:r>
            <a:r>
              <a:rPr sz="2045" dirty="0">
                <a:latin typeface="Calibri"/>
                <a:cs typeface="Calibri"/>
              </a:rPr>
              <a:t>aspects</a:t>
            </a:r>
            <a:r>
              <a:rPr sz="2045" spc="-31" dirty="0">
                <a:latin typeface="Calibri"/>
                <a:cs typeface="Calibri"/>
              </a:rPr>
              <a:t> </a:t>
            </a:r>
            <a:r>
              <a:rPr sz="2045" dirty="0">
                <a:latin typeface="Calibri"/>
                <a:cs typeface="Calibri"/>
              </a:rPr>
              <a:t>of</a:t>
            </a:r>
            <a:r>
              <a:rPr sz="2045" spc="-31" dirty="0">
                <a:latin typeface="Calibri"/>
                <a:cs typeface="Calibri"/>
              </a:rPr>
              <a:t> </a:t>
            </a:r>
            <a:r>
              <a:rPr sz="2045" dirty="0">
                <a:latin typeface="Calibri"/>
                <a:cs typeface="Calibri"/>
              </a:rPr>
              <a:t>the</a:t>
            </a:r>
            <a:r>
              <a:rPr sz="2045" spc="-20" dirty="0">
                <a:latin typeface="Calibri"/>
                <a:cs typeface="Calibri"/>
              </a:rPr>
              <a:t> </a:t>
            </a:r>
            <a:r>
              <a:rPr sz="2045" dirty="0">
                <a:latin typeface="Calibri"/>
                <a:cs typeface="Calibri"/>
              </a:rPr>
              <a:t>dataset</a:t>
            </a:r>
            <a:r>
              <a:rPr sz="2045" spc="-20" dirty="0">
                <a:latin typeface="Calibri"/>
                <a:cs typeface="Calibri"/>
              </a:rPr>
              <a:t> </a:t>
            </a:r>
            <a:r>
              <a:rPr sz="2045" dirty="0">
                <a:latin typeface="Calibri"/>
                <a:cs typeface="Calibri"/>
              </a:rPr>
              <a:t>and</a:t>
            </a:r>
            <a:r>
              <a:rPr sz="2045" spc="-20" dirty="0">
                <a:latin typeface="Calibri"/>
                <a:cs typeface="Calibri"/>
              </a:rPr>
              <a:t> </a:t>
            </a:r>
            <a:r>
              <a:rPr sz="2045" spc="-10" dirty="0">
                <a:latin typeface="Calibri"/>
                <a:cs typeface="Calibri"/>
              </a:rPr>
              <a:t>uncover</a:t>
            </a:r>
            <a:r>
              <a:rPr sz="2045" spc="-20" dirty="0">
                <a:latin typeface="Calibri"/>
                <a:cs typeface="Calibri"/>
              </a:rPr>
              <a:t> </a:t>
            </a:r>
            <a:r>
              <a:rPr sz="2045" dirty="0">
                <a:latin typeface="Calibri"/>
                <a:cs typeface="Calibri"/>
              </a:rPr>
              <a:t>meaningful</a:t>
            </a:r>
            <a:r>
              <a:rPr sz="2045" spc="-20" dirty="0">
                <a:latin typeface="Calibri"/>
                <a:cs typeface="Calibri"/>
              </a:rPr>
              <a:t> </a:t>
            </a:r>
            <a:r>
              <a:rPr sz="2045" dirty="0">
                <a:latin typeface="Calibri"/>
                <a:cs typeface="Calibri"/>
              </a:rPr>
              <a:t>insights.</a:t>
            </a:r>
            <a:r>
              <a:rPr sz="2045" spc="-20" dirty="0">
                <a:latin typeface="Calibri"/>
                <a:cs typeface="Calibri"/>
              </a:rPr>
              <a:t> </a:t>
            </a:r>
            <a:r>
              <a:rPr sz="2045" dirty="0">
                <a:latin typeface="Calibri"/>
                <a:cs typeface="Calibri"/>
              </a:rPr>
              <a:t>Each</a:t>
            </a:r>
            <a:r>
              <a:rPr sz="2045" spc="-20" dirty="0">
                <a:latin typeface="Calibri"/>
                <a:cs typeface="Calibri"/>
              </a:rPr>
              <a:t> </a:t>
            </a:r>
            <a:r>
              <a:rPr sz="2045" dirty="0">
                <a:latin typeface="Calibri"/>
                <a:cs typeface="Calibri"/>
              </a:rPr>
              <a:t>task</a:t>
            </a:r>
            <a:r>
              <a:rPr sz="2045" spc="-20" dirty="0">
                <a:latin typeface="Calibri"/>
                <a:cs typeface="Calibri"/>
              </a:rPr>
              <a:t> </a:t>
            </a:r>
            <a:r>
              <a:rPr sz="2045" dirty="0">
                <a:latin typeface="Calibri"/>
                <a:cs typeface="Calibri"/>
              </a:rPr>
              <a:t>builds</a:t>
            </a:r>
            <a:r>
              <a:rPr sz="2045" spc="-20" dirty="0">
                <a:latin typeface="Calibri"/>
                <a:cs typeface="Calibri"/>
              </a:rPr>
              <a:t> upon </a:t>
            </a:r>
            <a:r>
              <a:rPr sz="2045" dirty="0">
                <a:latin typeface="Calibri"/>
                <a:cs typeface="Calibri"/>
              </a:rPr>
              <a:t>the</a:t>
            </a:r>
            <a:r>
              <a:rPr sz="2045" spc="-5" dirty="0">
                <a:latin typeface="Calibri"/>
                <a:cs typeface="Calibri"/>
              </a:rPr>
              <a:t> </a:t>
            </a:r>
            <a:r>
              <a:rPr sz="2045" dirty="0">
                <a:latin typeface="Calibri"/>
                <a:cs typeface="Calibri"/>
              </a:rPr>
              <a:t>previous</a:t>
            </a:r>
            <a:r>
              <a:rPr sz="2045" spc="-15" dirty="0">
                <a:latin typeface="Calibri"/>
                <a:cs typeface="Calibri"/>
              </a:rPr>
              <a:t> </a:t>
            </a:r>
            <a:r>
              <a:rPr sz="2045" dirty="0">
                <a:latin typeface="Calibri"/>
                <a:cs typeface="Calibri"/>
              </a:rPr>
              <a:t>one</a:t>
            </a:r>
            <a:r>
              <a:rPr sz="2045" spc="-15" dirty="0">
                <a:latin typeface="Calibri"/>
                <a:cs typeface="Calibri"/>
              </a:rPr>
              <a:t> </a:t>
            </a:r>
            <a:r>
              <a:rPr sz="2045" dirty="0">
                <a:latin typeface="Calibri"/>
                <a:cs typeface="Calibri"/>
              </a:rPr>
              <a:t>to </a:t>
            </a:r>
            <a:r>
              <a:rPr sz="2045" spc="-10" dirty="0">
                <a:latin typeface="Calibri"/>
                <a:cs typeface="Calibri"/>
              </a:rPr>
              <a:t>provide</a:t>
            </a:r>
            <a:r>
              <a:rPr sz="2045" dirty="0">
                <a:latin typeface="Calibri"/>
                <a:cs typeface="Calibri"/>
              </a:rPr>
              <a:t> a</a:t>
            </a:r>
            <a:r>
              <a:rPr sz="2045" spc="-5" dirty="0">
                <a:latin typeface="Calibri"/>
                <a:cs typeface="Calibri"/>
              </a:rPr>
              <a:t> </a:t>
            </a:r>
            <a:r>
              <a:rPr sz="2045" spc="-10" dirty="0">
                <a:latin typeface="Calibri"/>
                <a:cs typeface="Calibri"/>
              </a:rPr>
              <a:t>comprehensive</a:t>
            </a:r>
            <a:r>
              <a:rPr sz="2045" spc="-5" dirty="0">
                <a:latin typeface="Calibri"/>
                <a:cs typeface="Calibri"/>
              </a:rPr>
              <a:t> </a:t>
            </a:r>
            <a:r>
              <a:rPr sz="2045" dirty="0">
                <a:latin typeface="Calibri"/>
                <a:cs typeface="Calibri"/>
              </a:rPr>
              <a:t>analysis</a:t>
            </a:r>
            <a:r>
              <a:rPr sz="2045" spc="-20" dirty="0">
                <a:latin typeface="Calibri"/>
                <a:cs typeface="Calibri"/>
              </a:rPr>
              <a:t> </a:t>
            </a:r>
            <a:r>
              <a:rPr sz="2045" dirty="0">
                <a:latin typeface="Calibri"/>
                <a:cs typeface="Calibri"/>
              </a:rPr>
              <a:t>of</a:t>
            </a:r>
            <a:r>
              <a:rPr sz="2045" spc="-15" dirty="0">
                <a:latin typeface="Calibri"/>
                <a:cs typeface="Calibri"/>
              </a:rPr>
              <a:t> </a:t>
            </a:r>
            <a:r>
              <a:rPr sz="2045" dirty="0">
                <a:latin typeface="Calibri"/>
                <a:cs typeface="Calibri"/>
              </a:rPr>
              <a:t>the IMDB</a:t>
            </a:r>
            <a:r>
              <a:rPr sz="2045" spc="-20" dirty="0">
                <a:latin typeface="Calibri"/>
                <a:cs typeface="Calibri"/>
              </a:rPr>
              <a:t> </a:t>
            </a:r>
            <a:r>
              <a:rPr sz="2045" dirty="0">
                <a:latin typeface="Calibri"/>
                <a:cs typeface="Calibri"/>
              </a:rPr>
              <a:t>movie</a:t>
            </a:r>
            <a:r>
              <a:rPr sz="2045" spc="-20" dirty="0">
                <a:latin typeface="Calibri"/>
                <a:cs typeface="Calibri"/>
              </a:rPr>
              <a:t> </a:t>
            </a:r>
            <a:r>
              <a:rPr sz="2045" spc="-10" dirty="0">
                <a:latin typeface="Calibri"/>
                <a:cs typeface="Calibri"/>
              </a:rPr>
              <a:t>data.</a:t>
            </a:r>
            <a:endParaRPr sz="2045" dirty="0">
              <a:latin typeface="Calibri"/>
              <a:cs typeface="Calibri"/>
            </a:endParaRPr>
          </a:p>
        </p:txBody>
      </p:sp>
      <p:pic>
        <p:nvPicPr>
          <p:cNvPr id="3" name="object 3"/>
          <p:cNvPicPr/>
          <p:nvPr/>
        </p:nvPicPr>
        <p:blipFill>
          <a:blip r:embed="rId2" cstate="print"/>
          <a:stretch>
            <a:fillRect/>
          </a:stretch>
        </p:blipFill>
        <p:spPr>
          <a:xfrm>
            <a:off x="479281" y="3190334"/>
            <a:ext cx="6078682" cy="2219109"/>
          </a:xfrm>
          <a:prstGeom prst="rect">
            <a:avLst/>
          </a:prstGeom>
        </p:spPr>
      </p:pic>
      <p:pic>
        <p:nvPicPr>
          <p:cNvPr id="4" name="object 4"/>
          <p:cNvPicPr/>
          <p:nvPr/>
        </p:nvPicPr>
        <p:blipFill>
          <a:blip r:embed="rId3" cstate="print"/>
          <a:stretch>
            <a:fillRect/>
          </a:stretch>
        </p:blipFill>
        <p:spPr>
          <a:xfrm>
            <a:off x="479281" y="5766955"/>
            <a:ext cx="6078682" cy="2578244"/>
          </a:xfrm>
          <a:prstGeom prst="rect">
            <a:avLst/>
          </a:prstGeom>
        </p:spPr>
      </p:pic>
      <p:sp>
        <p:nvSpPr>
          <p:cNvPr id="5" name="TextBox 4">
            <a:extLst>
              <a:ext uri="{FF2B5EF4-FFF2-40B4-BE49-F238E27FC236}">
                <a16:creationId xmlns:a16="http://schemas.microsoft.com/office/drawing/2014/main" id="{C46C9B0D-7AC5-ABEC-1486-7A58214F6C18}"/>
              </a:ext>
            </a:extLst>
          </p:cNvPr>
          <p:cNvSpPr txBox="1"/>
          <p:nvPr/>
        </p:nvSpPr>
        <p:spPr>
          <a:xfrm>
            <a:off x="7039841" y="3195205"/>
            <a:ext cx="10988386" cy="5912581"/>
          </a:xfrm>
          <a:prstGeom prst="rect">
            <a:avLst/>
          </a:prstGeom>
          <a:noFill/>
        </p:spPr>
        <p:txBody>
          <a:bodyPr wrap="square" rtlCol="0">
            <a:spAutoFit/>
          </a:bodyPr>
          <a:lstStyle/>
          <a:p>
            <a:pPr marL="12988" marR="310420">
              <a:lnSpc>
                <a:spcPct val="117300"/>
              </a:lnSpc>
              <a:spcBef>
                <a:spcPts val="97"/>
              </a:spcBef>
            </a:pPr>
            <a:r>
              <a:rPr lang="en-US" sz="1841" b="1" dirty="0">
                <a:latin typeface="Calibri"/>
                <a:cs typeface="Calibri"/>
              </a:rPr>
              <a:t>This</a:t>
            </a:r>
            <a:r>
              <a:rPr lang="en-US" sz="1841" b="1" spc="-31" dirty="0">
                <a:latin typeface="Calibri"/>
                <a:cs typeface="Calibri"/>
              </a:rPr>
              <a:t> </a:t>
            </a:r>
            <a:r>
              <a:rPr lang="en-US" sz="1841" b="1" dirty="0">
                <a:latin typeface="Calibri"/>
                <a:cs typeface="Calibri"/>
              </a:rPr>
              <a:t>list</a:t>
            </a:r>
            <a:r>
              <a:rPr lang="en-US" sz="1841" b="1" spc="-26" dirty="0">
                <a:latin typeface="Calibri"/>
                <a:cs typeface="Calibri"/>
              </a:rPr>
              <a:t> </a:t>
            </a:r>
            <a:r>
              <a:rPr lang="en-US" sz="1841" b="1" dirty="0">
                <a:latin typeface="Calibri"/>
                <a:cs typeface="Calibri"/>
              </a:rPr>
              <a:t>shows</a:t>
            </a:r>
            <a:r>
              <a:rPr lang="en-US" sz="1841" b="1" spc="-31" dirty="0">
                <a:latin typeface="Calibri"/>
                <a:cs typeface="Calibri"/>
              </a:rPr>
              <a:t> </a:t>
            </a:r>
            <a:r>
              <a:rPr lang="en-US" sz="1841" b="1" spc="-10" dirty="0">
                <a:latin typeface="Calibri"/>
                <a:cs typeface="Calibri"/>
              </a:rPr>
              <a:t>blockbuster</a:t>
            </a:r>
            <a:r>
              <a:rPr lang="en-US" sz="1841" b="1" spc="-26" dirty="0">
                <a:latin typeface="Calibri"/>
                <a:cs typeface="Calibri"/>
              </a:rPr>
              <a:t> </a:t>
            </a:r>
            <a:r>
              <a:rPr lang="en-US" sz="1841" b="1" dirty="0">
                <a:latin typeface="Calibri"/>
                <a:cs typeface="Calibri"/>
              </a:rPr>
              <a:t>movies</a:t>
            </a:r>
            <a:r>
              <a:rPr lang="en-US" sz="1841" b="1" spc="-26" dirty="0">
                <a:latin typeface="Calibri"/>
                <a:cs typeface="Calibri"/>
              </a:rPr>
              <a:t> </a:t>
            </a:r>
            <a:r>
              <a:rPr lang="en-US" sz="1841" b="1" dirty="0">
                <a:latin typeface="Calibri"/>
                <a:cs typeface="Calibri"/>
              </a:rPr>
              <a:t>that</a:t>
            </a:r>
            <a:r>
              <a:rPr lang="en-US" sz="1841" b="1" spc="-20" dirty="0">
                <a:latin typeface="Calibri"/>
                <a:cs typeface="Calibri"/>
              </a:rPr>
              <a:t> </a:t>
            </a:r>
            <a:r>
              <a:rPr lang="en-US" sz="1841" b="1" dirty="0">
                <a:latin typeface="Calibri"/>
                <a:cs typeface="Calibri"/>
              </a:rPr>
              <a:t>earned</a:t>
            </a:r>
            <a:r>
              <a:rPr lang="en-US" sz="1841" b="1" spc="-20" dirty="0">
                <a:latin typeface="Calibri"/>
                <a:cs typeface="Calibri"/>
              </a:rPr>
              <a:t> </a:t>
            </a:r>
            <a:r>
              <a:rPr lang="en-US" sz="1841" b="1" dirty="0">
                <a:latin typeface="Calibri"/>
                <a:cs typeface="Calibri"/>
              </a:rPr>
              <a:t>huge</a:t>
            </a:r>
            <a:r>
              <a:rPr lang="en-US" sz="1841" b="1" spc="-31" dirty="0">
                <a:latin typeface="Calibri"/>
                <a:cs typeface="Calibri"/>
              </a:rPr>
              <a:t> </a:t>
            </a:r>
            <a:r>
              <a:rPr lang="en-US" sz="1841" b="1" dirty="0">
                <a:latin typeface="Calibri"/>
                <a:cs typeface="Calibri"/>
              </a:rPr>
              <a:t>profits.</a:t>
            </a:r>
            <a:r>
              <a:rPr lang="en-US" sz="1841" b="1" spc="-10" dirty="0">
                <a:latin typeface="Calibri"/>
                <a:cs typeface="Calibri"/>
              </a:rPr>
              <a:t> </a:t>
            </a:r>
            <a:r>
              <a:rPr lang="en-US" sz="1841" b="1" i="1" spc="-10" dirty="0">
                <a:latin typeface="Calibri"/>
                <a:cs typeface="Calibri"/>
              </a:rPr>
              <a:t>Avatar</a:t>
            </a:r>
            <a:r>
              <a:rPr lang="en-US" sz="1841" b="1" i="1" spc="-26" dirty="0">
                <a:latin typeface="Calibri"/>
                <a:cs typeface="Calibri"/>
              </a:rPr>
              <a:t> </a:t>
            </a:r>
            <a:r>
              <a:rPr lang="en-US" sz="1841" b="1" dirty="0">
                <a:latin typeface="Calibri"/>
                <a:cs typeface="Calibri"/>
              </a:rPr>
              <a:t>leads</a:t>
            </a:r>
            <a:r>
              <a:rPr lang="en-US" sz="1841" b="1" spc="-26" dirty="0">
                <a:latin typeface="Calibri"/>
                <a:cs typeface="Calibri"/>
              </a:rPr>
              <a:t> </a:t>
            </a:r>
            <a:r>
              <a:rPr lang="en-US" sz="1841" b="1" dirty="0">
                <a:latin typeface="Calibri"/>
                <a:cs typeface="Calibri"/>
              </a:rPr>
              <a:t>with</a:t>
            </a:r>
            <a:r>
              <a:rPr lang="en-US" sz="1841" b="1" spc="-31" dirty="0">
                <a:latin typeface="Calibri"/>
                <a:cs typeface="Calibri"/>
              </a:rPr>
              <a:t> </a:t>
            </a:r>
            <a:r>
              <a:rPr lang="en-US" sz="1841" b="1" dirty="0">
                <a:latin typeface="Calibri"/>
                <a:cs typeface="Calibri"/>
              </a:rPr>
              <a:t>over</a:t>
            </a:r>
            <a:r>
              <a:rPr lang="en-US" sz="1841" b="1" spc="-31" dirty="0">
                <a:latin typeface="Calibri"/>
                <a:cs typeface="Calibri"/>
              </a:rPr>
              <a:t> </a:t>
            </a:r>
            <a:r>
              <a:rPr lang="en-US" sz="1841" b="1" spc="-20" dirty="0">
                <a:latin typeface="Calibri"/>
                <a:cs typeface="Calibri"/>
              </a:rPr>
              <a:t>$520 </a:t>
            </a:r>
            <a:r>
              <a:rPr lang="en-US" sz="1841" b="1" dirty="0">
                <a:latin typeface="Calibri"/>
                <a:cs typeface="Calibri"/>
              </a:rPr>
              <a:t>million</a:t>
            </a:r>
            <a:r>
              <a:rPr lang="en-US" sz="1841" b="1" spc="-31" dirty="0">
                <a:latin typeface="Calibri"/>
                <a:cs typeface="Calibri"/>
              </a:rPr>
              <a:t> </a:t>
            </a:r>
            <a:r>
              <a:rPr lang="en-US" sz="1841" b="1" spc="-10" dirty="0">
                <a:latin typeface="Calibri"/>
                <a:cs typeface="Calibri"/>
              </a:rPr>
              <a:t>profit,</a:t>
            </a:r>
            <a:r>
              <a:rPr lang="en-US" sz="1841" b="1" spc="-31" dirty="0">
                <a:latin typeface="Calibri"/>
                <a:cs typeface="Calibri"/>
              </a:rPr>
              <a:t> </a:t>
            </a:r>
            <a:r>
              <a:rPr lang="en-US" sz="1841" b="1" dirty="0">
                <a:latin typeface="Calibri"/>
                <a:cs typeface="Calibri"/>
              </a:rPr>
              <a:t>showing</a:t>
            </a:r>
            <a:r>
              <a:rPr lang="en-US" sz="1841" b="1" spc="-20" dirty="0">
                <a:latin typeface="Calibri"/>
                <a:cs typeface="Calibri"/>
              </a:rPr>
              <a:t> </a:t>
            </a:r>
            <a:r>
              <a:rPr lang="en-US" sz="1841" b="1" dirty="0">
                <a:latin typeface="Calibri"/>
                <a:cs typeface="Calibri"/>
              </a:rPr>
              <a:t>how</a:t>
            </a:r>
            <a:r>
              <a:rPr lang="en-US" sz="1841" b="1" spc="-15" dirty="0">
                <a:latin typeface="Calibri"/>
                <a:cs typeface="Calibri"/>
              </a:rPr>
              <a:t> </a:t>
            </a:r>
            <a:r>
              <a:rPr lang="en-US" sz="1841" b="1" spc="-10" dirty="0">
                <a:latin typeface="Calibri"/>
                <a:cs typeface="Calibri"/>
              </a:rPr>
              <a:t>big-</a:t>
            </a:r>
            <a:r>
              <a:rPr lang="en-US" sz="1841" b="1" dirty="0">
                <a:latin typeface="Calibri"/>
                <a:cs typeface="Calibri"/>
              </a:rPr>
              <a:t>budget</a:t>
            </a:r>
            <a:r>
              <a:rPr lang="en-US" sz="1841" b="1" spc="-31" dirty="0">
                <a:latin typeface="Calibri"/>
                <a:cs typeface="Calibri"/>
              </a:rPr>
              <a:t> </a:t>
            </a:r>
            <a:r>
              <a:rPr lang="en-US" sz="1841" b="1" dirty="0">
                <a:latin typeface="Calibri"/>
                <a:cs typeface="Calibri"/>
              </a:rPr>
              <a:t>films</a:t>
            </a:r>
            <a:r>
              <a:rPr lang="en-US" sz="1841" b="1" spc="-26" dirty="0">
                <a:latin typeface="Calibri"/>
                <a:cs typeface="Calibri"/>
              </a:rPr>
              <a:t> </a:t>
            </a:r>
            <a:r>
              <a:rPr lang="en-US" sz="1841" b="1" dirty="0">
                <a:latin typeface="Calibri"/>
                <a:cs typeface="Calibri"/>
              </a:rPr>
              <a:t>can</a:t>
            </a:r>
            <a:r>
              <a:rPr lang="en-US" sz="1841" b="1" spc="-26" dirty="0">
                <a:latin typeface="Calibri"/>
                <a:cs typeface="Calibri"/>
              </a:rPr>
              <a:t> </a:t>
            </a:r>
            <a:r>
              <a:rPr lang="en-US" sz="1841" b="1" dirty="0">
                <a:latin typeface="Calibri"/>
                <a:cs typeface="Calibri"/>
              </a:rPr>
              <a:t>pay</a:t>
            </a:r>
            <a:r>
              <a:rPr lang="en-US" sz="1841" b="1" spc="-31" dirty="0">
                <a:latin typeface="Calibri"/>
                <a:cs typeface="Calibri"/>
              </a:rPr>
              <a:t> </a:t>
            </a:r>
            <a:r>
              <a:rPr lang="en-US" sz="1841" b="1" spc="-20" dirty="0">
                <a:latin typeface="Calibri"/>
                <a:cs typeface="Calibri"/>
              </a:rPr>
              <a:t>off.</a:t>
            </a:r>
            <a:r>
              <a:rPr lang="en-US" sz="1841" b="1" spc="-15" dirty="0">
                <a:latin typeface="Calibri"/>
                <a:cs typeface="Calibri"/>
              </a:rPr>
              <a:t> </a:t>
            </a:r>
            <a:r>
              <a:rPr lang="en-US" sz="1841" b="1" i="1" dirty="0">
                <a:latin typeface="Calibri"/>
                <a:cs typeface="Calibri"/>
              </a:rPr>
              <a:t>Jurassic</a:t>
            </a:r>
            <a:r>
              <a:rPr lang="en-US" sz="1841" b="1" i="1" spc="-20" dirty="0">
                <a:latin typeface="Calibri"/>
                <a:cs typeface="Calibri"/>
              </a:rPr>
              <a:t> </a:t>
            </a:r>
            <a:r>
              <a:rPr lang="en-US" sz="1841" b="1" i="1" dirty="0">
                <a:latin typeface="Calibri"/>
                <a:cs typeface="Calibri"/>
              </a:rPr>
              <a:t>World</a:t>
            </a:r>
            <a:r>
              <a:rPr lang="en-US" sz="1841" b="1" i="1" spc="-10" dirty="0">
                <a:latin typeface="Calibri"/>
                <a:cs typeface="Calibri"/>
              </a:rPr>
              <a:t> </a:t>
            </a:r>
            <a:r>
              <a:rPr lang="en-US" sz="1841" b="1" dirty="0">
                <a:latin typeface="Calibri"/>
                <a:cs typeface="Calibri"/>
              </a:rPr>
              <a:t>and</a:t>
            </a:r>
            <a:r>
              <a:rPr lang="en-US" sz="1841" b="1" spc="-20" dirty="0">
                <a:latin typeface="Calibri"/>
                <a:cs typeface="Calibri"/>
              </a:rPr>
              <a:t> </a:t>
            </a:r>
            <a:r>
              <a:rPr lang="en-US" sz="1841" b="1" i="1" spc="-10" dirty="0">
                <a:latin typeface="Calibri"/>
                <a:cs typeface="Calibri"/>
              </a:rPr>
              <a:t>Titanic</a:t>
            </a:r>
            <a:r>
              <a:rPr lang="en-US" sz="1841" b="1" i="1" spc="-26" dirty="0">
                <a:latin typeface="Calibri"/>
                <a:cs typeface="Calibri"/>
              </a:rPr>
              <a:t> </a:t>
            </a:r>
            <a:r>
              <a:rPr lang="en-US" sz="1841" b="1" spc="-10" dirty="0">
                <a:latin typeface="Calibri"/>
                <a:cs typeface="Calibri"/>
              </a:rPr>
              <a:t>follow</a:t>
            </a:r>
            <a:endParaRPr lang="en-US" sz="1841" dirty="0">
              <a:latin typeface="Calibri"/>
              <a:cs typeface="Calibri"/>
            </a:endParaRPr>
          </a:p>
          <a:p>
            <a:pPr marL="12988">
              <a:spcBef>
                <a:spcPts val="224"/>
              </a:spcBef>
            </a:pPr>
            <a:r>
              <a:rPr lang="en-US" sz="1841" b="1" dirty="0">
                <a:latin typeface="Calibri"/>
                <a:cs typeface="Calibri"/>
              </a:rPr>
              <a:t>close</a:t>
            </a:r>
            <a:r>
              <a:rPr lang="en-US" sz="1841" b="1" spc="-31" dirty="0">
                <a:latin typeface="Calibri"/>
                <a:cs typeface="Calibri"/>
              </a:rPr>
              <a:t> </a:t>
            </a:r>
            <a:r>
              <a:rPr lang="en-US" sz="1841" b="1" dirty="0">
                <a:latin typeface="Calibri"/>
                <a:cs typeface="Calibri"/>
              </a:rPr>
              <a:t>behind</a:t>
            </a:r>
            <a:r>
              <a:rPr lang="en-US" sz="1841" b="1" spc="-31" dirty="0">
                <a:latin typeface="Calibri"/>
                <a:cs typeface="Calibri"/>
              </a:rPr>
              <a:t> </a:t>
            </a:r>
            <a:r>
              <a:rPr lang="en-US" sz="1841" b="1" dirty="0">
                <a:latin typeface="Calibri"/>
                <a:cs typeface="Calibri"/>
              </a:rPr>
              <a:t>with</a:t>
            </a:r>
            <a:r>
              <a:rPr lang="en-US" sz="1841" b="1" spc="-26" dirty="0">
                <a:latin typeface="Calibri"/>
                <a:cs typeface="Calibri"/>
              </a:rPr>
              <a:t> </a:t>
            </a:r>
            <a:r>
              <a:rPr lang="en-US" sz="1841" b="1" spc="-10" dirty="0">
                <a:latin typeface="Calibri"/>
                <a:cs typeface="Calibri"/>
              </a:rPr>
              <a:t>massive</a:t>
            </a:r>
            <a:r>
              <a:rPr lang="en-US" sz="1841" b="1" spc="-36" dirty="0">
                <a:latin typeface="Calibri"/>
                <a:cs typeface="Calibri"/>
              </a:rPr>
              <a:t> </a:t>
            </a:r>
            <a:r>
              <a:rPr lang="en-US" sz="1841" b="1" dirty="0">
                <a:latin typeface="Calibri"/>
                <a:cs typeface="Calibri"/>
              </a:rPr>
              <a:t>earnings.</a:t>
            </a:r>
            <a:r>
              <a:rPr lang="en-US" sz="1841" b="1" spc="-20" dirty="0">
                <a:latin typeface="Calibri"/>
                <a:cs typeface="Calibri"/>
              </a:rPr>
              <a:t> </a:t>
            </a:r>
            <a:r>
              <a:rPr lang="en-US" sz="1841" b="1" spc="-10" dirty="0">
                <a:latin typeface="Calibri"/>
                <a:cs typeface="Calibri"/>
              </a:rPr>
              <a:t>Interestingly,</a:t>
            </a:r>
            <a:r>
              <a:rPr lang="en-US" sz="1841" b="1" spc="-20" dirty="0">
                <a:latin typeface="Calibri"/>
                <a:cs typeface="Calibri"/>
              </a:rPr>
              <a:t> </a:t>
            </a:r>
            <a:r>
              <a:rPr lang="en-US" sz="1841" b="1" dirty="0">
                <a:latin typeface="Calibri"/>
                <a:cs typeface="Calibri"/>
              </a:rPr>
              <a:t>older</a:t>
            </a:r>
            <a:r>
              <a:rPr lang="en-US" sz="1841" b="1" spc="-26" dirty="0">
                <a:latin typeface="Calibri"/>
                <a:cs typeface="Calibri"/>
              </a:rPr>
              <a:t> </a:t>
            </a:r>
            <a:r>
              <a:rPr lang="en-US" sz="1841" b="1" dirty="0">
                <a:latin typeface="Calibri"/>
                <a:cs typeface="Calibri"/>
              </a:rPr>
              <a:t>classics</a:t>
            </a:r>
            <a:r>
              <a:rPr lang="en-US" sz="1841" b="1" spc="-31" dirty="0">
                <a:latin typeface="Calibri"/>
                <a:cs typeface="Calibri"/>
              </a:rPr>
              <a:t> </a:t>
            </a:r>
            <a:r>
              <a:rPr lang="en-US" sz="1841" b="1" dirty="0">
                <a:latin typeface="Calibri"/>
                <a:cs typeface="Calibri"/>
              </a:rPr>
              <a:t>like </a:t>
            </a:r>
            <a:r>
              <a:rPr lang="en-US" sz="1841" b="1" i="1" dirty="0">
                <a:latin typeface="Calibri"/>
                <a:cs typeface="Calibri"/>
              </a:rPr>
              <a:t>Star</a:t>
            </a:r>
            <a:r>
              <a:rPr lang="en-US" sz="1841" b="1" i="1" spc="-31" dirty="0">
                <a:latin typeface="Calibri"/>
                <a:cs typeface="Calibri"/>
              </a:rPr>
              <a:t> </a:t>
            </a:r>
            <a:r>
              <a:rPr lang="en-US" sz="1841" b="1" i="1" spc="-10" dirty="0">
                <a:latin typeface="Calibri"/>
                <a:cs typeface="Calibri"/>
              </a:rPr>
              <a:t>Wars:</a:t>
            </a:r>
            <a:r>
              <a:rPr lang="en-US" sz="1841" b="1" i="1" spc="-31" dirty="0">
                <a:latin typeface="Calibri"/>
                <a:cs typeface="Calibri"/>
              </a:rPr>
              <a:t> </a:t>
            </a:r>
            <a:r>
              <a:rPr lang="en-US" sz="1841" b="1" i="1" dirty="0">
                <a:latin typeface="Calibri"/>
                <a:cs typeface="Calibri"/>
              </a:rPr>
              <a:t>A</a:t>
            </a:r>
            <a:r>
              <a:rPr lang="en-US" sz="1841" b="1" i="1" spc="-36" dirty="0">
                <a:latin typeface="Calibri"/>
                <a:cs typeface="Calibri"/>
              </a:rPr>
              <a:t> </a:t>
            </a:r>
            <a:r>
              <a:rPr lang="en-US" sz="1841" b="1" i="1" dirty="0">
                <a:latin typeface="Calibri"/>
                <a:cs typeface="Calibri"/>
              </a:rPr>
              <a:t>New</a:t>
            </a:r>
            <a:r>
              <a:rPr lang="en-US" sz="1841" b="1" i="1" spc="-15" dirty="0">
                <a:latin typeface="Calibri"/>
                <a:cs typeface="Calibri"/>
              </a:rPr>
              <a:t> </a:t>
            </a:r>
            <a:r>
              <a:rPr lang="en-US" sz="1841" b="1" i="1" spc="-20" dirty="0">
                <a:latin typeface="Calibri"/>
                <a:cs typeface="Calibri"/>
              </a:rPr>
              <a:t>Hope</a:t>
            </a:r>
            <a:endParaRPr lang="en-US" sz="1841" dirty="0">
              <a:latin typeface="Calibri"/>
              <a:cs typeface="Calibri"/>
            </a:endParaRPr>
          </a:p>
          <a:p>
            <a:pPr marL="12988" marR="107803">
              <a:lnSpc>
                <a:spcPct val="117000"/>
              </a:lnSpc>
            </a:pPr>
            <a:r>
              <a:rPr lang="en-US" sz="1841" b="1" dirty="0">
                <a:latin typeface="Calibri"/>
                <a:cs typeface="Calibri"/>
              </a:rPr>
              <a:t>and</a:t>
            </a:r>
            <a:r>
              <a:rPr lang="en-US" sz="1841" b="1" spc="-56" dirty="0">
                <a:latin typeface="Calibri"/>
                <a:cs typeface="Calibri"/>
              </a:rPr>
              <a:t> </a:t>
            </a:r>
            <a:r>
              <a:rPr lang="en-US" sz="1841" b="1" i="1" spc="-51" dirty="0">
                <a:latin typeface="Calibri"/>
                <a:cs typeface="Calibri"/>
              </a:rPr>
              <a:t>E.T.</a:t>
            </a:r>
            <a:r>
              <a:rPr lang="en-US" sz="1841" b="1" i="1" spc="-15" dirty="0">
                <a:latin typeface="Calibri"/>
                <a:cs typeface="Calibri"/>
              </a:rPr>
              <a:t> </a:t>
            </a:r>
            <a:r>
              <a:rPr lang="en-US" sz="1841" b="1" dirty="0">
                <a:latin typeface="Calibri"/>
                <a:cs typeface="Calibri"/>
              </a:rPr>
              <a:t>made</a:t>
            </a:r>
            <a:r>
              <a:rPr lang="en-US" sz="1841" b="1" spc="-31" dirty="0">
                <a:latin typeface="Calibri"/>
                <a:cs typeface="Calibri"/>
              </a:rPr>
              <a:t> </a:t>
            </a:r>
            <a:r>
              <a:rPr lang="en-US" sz="1841" b="1" dirty="0">
                <a:latin typeface="Calibri"/>
                <a:cs typeface="Calibri"/>
              </a:rPr>
              <a:t>huge</a:t>
            </a:r>
            <a:r>
              <a:rPr lang="en-US" sz="1841" b="1" spc="-36" dirty="0">
                <a:latin typeface="Calibri"/>
                <a:cs typeface="Calibri"/>
              </a:rPr>
              <a:t> </a:t>
            </a:r>
            <a:r>
              <a:rPr lang="en-US" sz="1841" b="1" dirty="0">
                <a:latin typeface="Calibri"/>
                <a:cs typeface="Calibri"/>
              </a:rPr>
              <a:t>profits</a:t>
            </a:r>
            <a:r>
              <a:rPr lang="en-US" sz="1841" b="1" spc="-36" dirty="0">
                <a:latin typeface="Calibri"/>
                <a:cs typeface="Calibri"/>
              </a:rPr>
              <a:t> </a:t>
            </a:r>
            <a:r>
              <a:rPr lang="en-US" sz="1841" b="1" dirty="0">
                <a:latin typeface="Calibri"/>
                <a:cs typeface="Calibri"/>
              </a:rPr>
              <a:t>with</a:t>
            </a:r>
            <a:r>
              <a:rPr lang="en-US" sz="1841" b="1" spc="-36" dirty="0">
                <a:latin typeface="Calibri"/>
                <a:cs typeface="Calibri"/>
              </a:rPr>
              <a:t> </a:t>
            </a:r>
            <a:r>
              <a:rPr lang="en-US" sz="1841" b="1" dirty="0">
                <a:latin typeface="Calibri"/>
                <a:cs typeface="Calibri"/>
              </a:rPr>
              <a:t>much</a:t>
            </a:r>
            <a:r>
              <a:rPr lang="en-US" sz="1841" b="1" spc="-31" dirty="0">
                <a:latin typeface="Calibri"/>
                <a:cs typeface="Calibri"/>
              </a:rPr>
              <a:t> </a:t>
            </a:r>
            <a:r>
              <a:rPr lang="en-US" sz="1841" b="1" dirty="0">
                <a:latin typeface="Calibri"/>
                <a:cs typeface="Calibri"/>
              </a:rPr>
              <a:t>smaller</a:t>
            </a:r>
            <a:r>
              <a:rPr lang="en-US" sz="1841" b="1" spc="-31" dirty="0">
                <a:latin typeface="Calibri"/>
                <a:cs typeface="Calibri"/>
              </a:rPr>
              <a:t> </a:t>
            </a:r>
            <a:r>
              <a:rPr lang="en-US" sz="1841" b="1" dirty="0">
                <a:latin typeface="Calibri"/>
                <a:cs typeface="Calibri"/>
              </a:rPr>
              <a:t>budgets,</a:t>
            </a:r>
            <a:r>
              <a:rPr lang="en-US" sz="1841" b="1" spc="-26" dirty="0">
                <a:latin typeface="Calibri"/>
                <a:cs typeface="Calibri"/>
              </a:rPr>
              <a:t> </a:t>
            </a:r>
            <a:r>
              <a:rPr lang="en-US" sz="1841" b="1" dirty="0">
                <a:latin typeface="Calibri"/>
                <a:cs typeface="Calibri"/>
              </a:rPr>
              <a:t>proving</a:t>
            </a:r>
            <a:r>
              <a:rPr lang="en-US" sz="1841" b="1" spc="-31" dirty="0">
                <a:latin typeface="Calibri"/>
                <a:cs typeface="Calibri"/>
              </a:rPr>
              <a:t> </a:t>
            </a:r>
            <a:r>
              <a:rPr lang="en-US" sz="1841" b="1" dirty="0">
                <a:latin typeface="Calibri"/>
                <a:cs typeface="Calibri"/>
              </a:rPr>
              <a:t>that</a:t>
            </a:r>
            <a:r>
              <a:rPr lang="en-US" sz="1841" b="1" spc="-36" dirty="0">
                <a:latin typeface="Calibri"/>
                <a:cs typeface="Calibri"/>
              </a:rPr>
              <a:t> </a:t>
            </a:r>
            <a:r>
              <a:rPr lang="en-US" sz="1841" b="1" dirty="0">
                <a:latin typeface="Calibri"/>
                <a:cs typeface="Calibri"/>
              </a:rPr>
              <a:t>great</a:t>
            </a:r>
            <a:r>
              <a:rPr lang="en-US" sz="1841" b="1" spc="-36" dirty="0">
                <a:latin typeface="Calibri"/>
                <a:cs typeface="Calibri"/>
              </a:rPr>
              <a:t> </a:t>
            </a:r>
            <a:r>
              <a:rPr lang="en-US" sz="1841" b="1" dirty="0">
                <a:latin typeface="Calibri"/>
                <a:cs typeface="Calibri"/>
              </a:rPr>
              <a:t>stories</a:t>
            </a:r>
            <a:r>
              <a:rPr lang="en-US" sz="1841" b="1" spc="-31" dirty="0">
                <a:latin typeface="Calibri"/>
                <a:cs typeface="Calibri"/>
              </a:rPr>
              <a:t> </a:t>
            </a:r>
            <a:r>
              <a:rPr lang="en-US" sz="1841" b="1" dirty="0">
                <a:latin typeface="Calibri"/>
                <a:cs typeface="Calibri"/>
              </a:rPr>
              <a:t>can</a:t>
            </a:r>
            <a:r>
              <a:rPr lang="en-US" sz="1841" b="1" spc="-36" dirty="0">
                <a:latin typeface="Calibri"/>
                <a:cs typeface="Calibri"/>
              </a:rPr>
              <a:t> </a:t>
            </a:r>
            <a:r>
              <a:rPr lang="en-US" sz="1841" b="1" spc="-10" dirty="0">
                <a:latin typeface="Calibri"/>
                <a:cs typeface="Calibri"/>
              </a:rPr>
              <a:t>succeed </a:t>
            </a:r>
            <a:r>
              <a:rPr lang="en-US" sz="1841" b="1" dirty="0">
                <a:latin typeface="Calibri"/>
                <a:cs typeface="Calibri"/>
              </a:rPr>
              <a:t>without</a:t>
            </a:r>
            <a:r>
              <a:rPr lang="en-US" sz="1841" b="1" spc="-36" dirty="0">
                <a:latin typeface="Calibri"/>
                <a:cs typeface="Calibri"/>
              </a:rPr>
              <a:t> </a:t>
            </a:r>
            <a:r>
              <a:rPr lang="en-US" sz="1841" b="1" dirty="0">
                <a:latin typeface="Calibri"/>
                <a:cs typeface="Calibri"/>
              </a:rPr>
              <a:t>massive</a:t>
            </a:r>
            <a:r>
              <a:rPr lang="en-US" sz="1841" b="1" spc="-36" dirty="0">
                <a:latin typeface="Calibri"/>
                <a:cs typeface="Calibri"/>
              </a:rPr>
              <a:t> </a:t>
            </a:r>
            <a:r>
              <a:rPr lang="en-US" sz="1841" b="1" dirty="0">
                <a:latin typeface="Calibri"/>
                <a:cs typeface="Calibri"/>
              </a:rPr>
              <a:t>spending.</a:t>
            </a:r>
            <a:r>
              <a:rPr lang="en-US" sz="1841" b="1" spc="-31" dirty="0">
                <a:latin typeface="Calibri"/>
                <a:cs typeface="Calibri"/>
              </a:rPr>
              <a:t> </a:t>
            </a:r>
            <a:r>
              <a:rPr lang="en-US" sz="1841" b="1" spc="-10" dirty="0">
                <a:latin typeface="Calibri"/>
                <a:cs typeface="Calibri"/>
              </a:rPr>
              <a:t>Animated</a:t>
            </a:r>
            <a:r>
              <a:rPr lang="en-US" sz="1841" b="1" spc="-26" dirty="0">
                <a:latin typeface="Calibri"/>
                <a:cs typeface="Calibri"/>
              </a:rPr>
              <a:t> </a:t>
            </a:r>
            <a:r>
              <a:rPr lang="en-US" sz="1841" b="1" dirty="0">
                <a:latin typeface="Calibri"/>
                <a:cs typeface="Calibri"/>
              </a:rPr>
              <a:t>hit</a:t>
            </a:r>
            <a:r>
              <a:rPr lang="en-US" sz="1841" b="1" spc="-20" dirty="0">
                <a:latin typeface="Calibri"/>
                <a:cs typeface="Calibri"/>
              </a:rPr>
              <a:t> </a:t>
            </a:r>
            <a:r>
              <a:rPr lang="en-US" sz="1841" b="1" i="1" dirty="0">
                <a:latin typeface="Calibri"/>
                <a:cs typeface="Calibri"/>
              </a:rPr>
              <a:t>The</a:t>
            </a:r>
            <a:r>
              <a:rPr lang="en-US" sz="1841" b="1" i="1" spc="-36" dirty="0">
                <a:latin typeface="Calibri"/>
                <a:cs typeface="Calibri"/>
              </a:rPr>
              <a:t> </a:t>
            </a:r>
            <a:r>
              <a:rPr lang="en-US" sz="1841" b="1" i="1" dirty="0">
                <a:latin typeface="Calibri"/>
                <a:cs typeface="Calibri"/>
              </a:rPr>
              <a:t>Lion</a:t>
            </a:r>
            <a:r>
              <a:rPr lang="en-US" sz="1841" b="1" i="1" spc="-20" dirty="0">
                <a:latin typeface="Calibri"/>
                <a:cs typeface="Calibri"/>
              </a:rPr>
              <a:t> </a:t>
            </a:r>
            <a:r>
              <a:rPr lang="en-US" sz="1841" b="1" i="1" dirty="0">
                <a:latin typeface="Calibri"/>
                <a:cs typeface="Calibri"/>
              </a:rPr>
              <a:t>King</a:t>
            </a:r>
            <a:r>
              <a:rPr lang="en-US" sz="1841" b="1" i="1" spc="-10" dirty="0">
                <a:latin typeface="Calibri"/>
                <a:cs typeface="Calibri"/>
              </a:rPr>
              <a:t> </a:t>
            </a:r>
            <a:r>
              <a:rPr lang="en-US" sz="1841" b="1" dirty="0">
                <a:latin typeface="Calibri"/>
                <a:cs typeface="Calibri"/>
              </a:rPr>
              <a:t>and</a:t>
            </a:r>
            <a:r>
              <a:rPr lang="en-US" sz="1841" b="1" spc="-26" dirty="0">
                <a:latin typeface="Calibri"/>
                <a:cs typeface="Calibri"/>
              </a:rPr>
              <a:t> </a:t>
            </a:r>
            <a:r>
              <a:rPr lang="en-US" sz="1841" b="1" dirty="0">
                <a:latin typeface="Calibri"/>
                <a:cs typeface="Calibri"/>
              </a:rPr>
              <a:t>superhero</a:t>
            </a:r>
            <a:r>
              <a:rPr lang="en-US" sz="1841" b="1" spc="-26" dirty="0">
                <a:latin typeface="Calibri"/>
                <a:cs typeface="Calibri"/>
              </a:rPr>
              <a:t> </a:t>
            </a:r>
            <a:r>
              <a:rPr lang="en-US" sz="1841" b="1" dirty="0">
                <a:latin typeface="Calibri"/>
                <a:cs typeface="Calibri"/>
              </a:rPr>
              <a:t>movies</a:t>
            </a:r>
            <a:r>
              <a:rPr lang="en-US" sz="1841" b="1" spc="-31" dirty="0">
                <a:latin typeface="Calibri"/>
                <a:cs typeface="Calibri"/>
              </a:rPr>
              <a:t> </a:t>
            </a:r>
            <a:r>
              <a:rPr lang="en-US" sz="1841" b="1" dirty="0">
                <a:latin typeface="Calibri"/>
                <a:cs typeface="Calibri"/>
              </a:rPr>
              <a:t>like</a:t>
            </a:r>
            <a:r>
              <a:rPr lang="en-US" sz="1841" b="1" spc="-20" dirty="0">
                <a:latin typeface="Calibri"/>
                <a:cs typeface="Calibri"/>
              </a:rPr>
              <a:t> </a:t>
            </a:r>
            <a:r>
              <a:rPr lang="en-US" sz="1841" b="1" i="1" spc="-26" dirty="0">
                <a:latin typeface="Calibri"/>
                <a:cs typeface="Calibri"/>
              </a:rPr>
              <a:t>The </a:t>
            </a:r>
            <a:r>
              <a:rPr lang="en-US" sz="1841" b="1" i="1" spc="-10" dirty="0">
                <a:latin typeface="Calibri"/>
                <a:cs typeface="Calibri"/>
              </a:rPr>
              <a:t>Avengers</a:t>
            </a:r>
            <a:r>
              <a:rPr lang="en-US" sz="1841" b="1" i="1" spc="-20" dirty="0">
                <a:latin typeface="Calibri"/>
                <a:cs typeface="Calibri"/>
              </a:rPr>
              <a:t> </a:t>
            </a:r>
            <a:r>
              <a:rPr lang="en-US" sz="1841" b="1" dirty="0">
                <a:latin typeface="Calibri"/>
                <a:cs typeface="Calibri"/>
              </a:rPr>
              <a:t>and</a:t>
            </a:r>
            <a:r>
              <a:rPr lang="en-US" sz="1841" b="1" spc="-20" dirty="0">
                <a:latin typeface="Calibri"/>
                <a:cs typeface="Calibri"/>
              </a:rPr>
              <a:t> </a:t>
            </a:r>
            <a:r>
              <a:rPr lang="en-US" sz="1841" b="1" i="1" dirty="0">
                <a:latin typeface="Calibri"/>
                <a:cs typeface="Calibri"/>
              </a:rPr>
              <a:t>The</a:t>
            </a:r>
            <a:r>
              <a:rPr lang="en-US" sz="1841" b="1" i="1" spc="-15" dirty="0">
                <a:latin typeface="Calibri"/>
                <a:cs typeface="Calibri"/>
              </a:rPr>
              <a:t> </a:t>
            </a:r>
            <a:r>
              <a:rPr lang="en-US" sz="1841" b="1" i="1" dirty="0">
                <a:latin typeface="Calibri"/>
                <a:cs typeface="Calibri"/>
              </a:rPr>
              <a:t>Dark</a:t>
            </a:r>
            <a:r>
              <a:rPr lang="en-US" sz="1841" b="1" i="1" spc="-15" dirty="0">
                <a:latin typeface="Calibri"/>
                <a:cs typeface="Calibri"/>
              </a:rPr>
              <a:t> </a:t>
            </a:r>
            <a:r>
              <a:rPr lang="en-US" sz="1841" b="1" i="1" dirty="0">
                <a:latin typeface="Calibri"/>
                <a:cs typeface="Calibri"/>
              </a:rPr>
              <a:t>Knight</a:t>
            </a:r>
            <a:r>
              <a:rPr lang="en-US" sz="1841" b="1" i="1" spc="-20" dirty="0">
                <a:latin typeface="Calibri"/>
                <a:cs typeface="Calibri"/>
              </a:rPr>
              <a:t> </a:t>
            </a:r>
            <a:r>
              <a:rPr lang="en-US" sz="1841" b="1" dirty="0">
                <a:latin typeface="Calibri"/>
                <a:cs typeface="Calibri"/>
              </a:rPr>
              <a:t>also</a:t>
            </a:r>
            <a:r>
              <a:rPr lang="en-US" sz="1841" b="1" spc="-31" dirty="0">
                <a:latin typeface="Calibri"/>
                <a:cs typeface="Calibri"/>
              </a:rPr>
              <a:t> </a:t>
            </a:r>
            <a:r>
              <a:rPr lang="en-US" sz="1841" b="1" dirty="0">
                <a:latin typeface="Calibri"/>
                <a:cs typeface="Calibri"/>
              </a:rPr>
              <a:t>made</a:t>
            </a:r>
            <a:r>
              <a:rPr lang="en-US" sz="1841" b="1" spc="-20" dirty="0">
                <a:latin typeface="Calibri"/>
                <a:cs typeface="Calibri"/>
              </a:rPr>
              <a:t> </a:t>
            </a:r>
            <a:r>
              <a:rPr lang="en-US" sz="1841" b="1" dirty="0">
                <a:latin typeface="Calibri"/>
                <a:cs typeface="Calibri"/>
              </a:rPr>
              <a:t>strong</a:t>
            </a:r>
            <a:r>
              <a:rPr lang="en-US" sz="1841" b="1" spc="-15" dirty="0">
                <a:latin typeface="Calibri"/>
                <a:cs typeface="Calibri"/>
              </a:rPr>
              <a:t> </a:t>
            </a:r>
            <a:r>
              <a:rPr lang="en-US" sz="1841" b="1" dirty="0">
                <a:latin typeface="Calibri"/>
                <a:cs typeface="Calibri"/>
              </a:rPr>
              <a:t>profits.</a:t>
            </a:r>
            <a:r>
              <a:rPr lang="en-US" sz="1841" b="1" spc="-10" dirty="0">
                <a:latin typeface="Calibri"/>
                <a:cs typeface="Calibri"/>
              </a:rPr>
              <a:t> Overall,</a:t>
            </a:r>
            <a:r>
              <a:rPr lang="en-US" sz="1841" b="1" spc="-26" dirty="0">
                <a:latin typeface="Calibri"/>
                <a:cs typeface="Calibri"/>
              </a:rPr>
              <a:t> </a:t>
            </a:r>
            <a:r>
              <a:rPr lang="en-US" sz="1841" b="1" spc="-10" dirty="0">
                <a:latin typeface="Calibri"/>
                <a:cs typeface="Calibri"/>
              </a:rPr>
              <a:t>successful</a:t>
            </a:r>
            <a:r>
              <a:rPr lang="en-US" sz="1841" b="1" spc="-26" dirty="0">
                <a:latin typeface="Calibri"/>
                <a:cs typeface="Calibri"/>
              </a:rPr>
              <a:t> </a:t>
            </a:r>
            <a:r>
              <a:rPr lang="en-US" sz="1841" b="1" dirty="0">
                <a:latin typeface="Calibri"/>
                <a:cs typeface="Calibri"/>
              </a:rPr>
              <a:t>movies</a:t>
            </a:r>
            <a:r>
              <a:rPr lang="en-US" sz="1841" b="1" spc="-15" dirty="0">
                <a:latin typeface="Calibri"/>
                <a:cs typeface="Calibri"/>
              </a:rPr>
              <a:t> </a:t>
            </a:r>
            <a:r>
              <a:rPr lang="en-US" sz="1841" b="1" dirty="0">
                <a:latin typeface="Calibri"/>
                <a:cs typeface="Calibri"/>
              </a:rPr>
              <a:t>often</a:t>
            </a:r>
            <a:r>
              <a:rPr lang="en-US" sz="1841" b="1" spc="-26" dirty="0">
                <a:latin typeface="Calibri"/>
                <a:cs typeface="Calibri"/>
              </a:rPr>
              <a:t> mix </a:t>
            </a:r>
            <a:r>
              <a:rPr lang="en-US" sz="1841" b="1" dirty="0">
                <a:latin typeface="Calibri"/>
                <a:cs typeface="Calibri"/>
              </a:rPr>
              <a:t>big</a:t>
            </a:r>
            <a:r>
              <a:rPr lang="en-US" sz="1841" b="1" spc="-20" dirty="0">
                <a:latin typeface="Calibri"/>
                <a:cs typeface="Calibri"/>
              </a:rPr>
              <a:t> </a:t>
            </a:r>
            <a:r>
              <a:rPr lang="en-US" sz="1841" b="1" dirty="0">
                <a:latin typeface="Calibri"/>
                <a:cs typeface="Calibri"/>
              </a:rPr>
              <a:t>budgets,</a:t>
            </a:r>
            <a:r>
              <a:rPr lang="en-US" sz="1841" b="1" spc="-15" dirty="0">
                <a:latin typeface="Calibri"/>
                <a:cs typeface="Calibri"/>
              </a:rPr>
              <a:t> </a:t>
            </a:r>
            <a:r>
              <a:rPr lang="en-US" sz="1841" b="1" dirty="0">
                <a:latin typeface="Calibri"/>
                <a:cs typeface="Calibri"/>
              </a:rPr>
              <a:t>famous</a:t>
            </a:r>
            <a:r>
              <a:rPr lang="en-US" sz="1841" b="1" spc="-26" dirty="0">
                <a:latin typeface="Calibri"/>
                <a:cs typeface="Calibri"/>
              </a:rPr>
              <a:t> </a:t>
            </a:r>
            <a:r>
              <a:rPr lang="en-US" sz="1841" b="1" spc="-10" dirty="0">
                <a:latin typeface="Calibri"/>
                <a:cs typeface="Calibri"/>
              </a:rPr>
              <a:t>franchises,</a:t>
            </a:r>
            <a:r>
              <a:rPr lang="en-US" sz="1841" b="1" spc="-31" dirty="0">
                <a:latin typeface="Calibri"/>
                <a:cs typeface="Calibri"/>
              </a:rPr>
              <a:t> </a:t>
            </a:r>
            <a:r>
              <a:rPr lang="en-US" sz="1841" b="1" dirty="0">
                <a:latin typeface="Calibri"/>
                <a:cs typeface="Calibri"/>
              </a:rPr>
              <a:t>and</a:t>
            </a:r>
            <a:r>
              <a:rPr lang="en-US" sz="1841" b="1" spc="-20" dirty="0">
                <a:latin typeface="Calibri"/>
                <a:cs typeface="Calibri"/>
              </a:rPr>
              <a:t> </a:t>
            </a:r>
            <a:r>
              <a:rPr lang="en-US" sz="1841" b="1" dirty="0">
                <a:latin typeface="Calibri"/>
                <a:cs typeface="Calibri"/>
              </a:rPr>
              <a:t>universal</a:t>
            </a:r>
            <a:r>
              <a:rPr lang="en-US" sz="1841" b="1" spc="-20" dirty="0">
                <a:latin typeface="Calibri"/>
                <a:cs typeface="Calibri"/>
              </a:rPr>
              <a:t> </a:t>
            </a:r>
            <a:r>
              <a:rPr lang="en-US" sz="1841" b="1" dirty="0">
                <a:latin typeface="Calibri"/>
                <a:cs typeface="Calibri"/>
              </a:rPr>
              <a:t>appeal</a:t>
            </a:r>
            <a:r>
              <a:rPr lang="en-US" sz="1841" b="1" spc="-26" dirty="0">
                <a:latin typeface="Calibri"/>
                <a:cs typeface="Calibri"/>
              </a:rPr>
              <a:t> </a:t>
            </a:r>
            <a:r>
              <a:rPr lang="en-US" sz="1841" b="1" dirty="0">
                <a:latin typeface="Calibri"/>
                <a:cs typeface="Calibri"/>
              </a:rPr>
              <a:t>to</a:t>
            </a:r>
            <a:r>
              <a:rPr lang="en-US" sz="1841" b="1" spc="-26" dirty="0">
                <a:latin typeface="Calibri"/>
                <a:cs typeface="Calibri"/>
              </a:rPr>
              <a:t> </a:t>
            </a:r>
            <a:r>
              <a:rPr lang="en-US" sz="1841" b="1" dirty="0">
                <a:latin typeface="Calibri"/>
                <a:cs typeface="Calibri"/>
              </a:rPr>
              <a:t>reach</a:t>
            </a:r>
            <a:r>
              <a:rPr lang="en-US" sz="1841" b="1" spc="-20" dirty="0">
                <a:latin typeface="Calibri"/>
                <a:cs typeface="Calibri"/>
              </a:rPr>
              <a:t> </a:t>
            </a:r>
            <a:r>
              <a:rPr lang="en-US" sz="1841" b="1" dirty="0">
                <a:latin typeface="Calibri"/>
                <a:cs typeface="Calibri"/>
              </a:rPr>
              <a:t>large</a:t>
            </a:r>
            <a:r>
              <a:rPr lang="en-US" sz="1841" b="1" spc="-26" dirty="0">
                <a:latin typeface="Calibri"/>
                <a:cs typeface="Calibri"/>
              </a:rPr>
              <a:t> </a:t>
            </a:r>
            <a:r>
              <a:rPr lang="en-US" sz="1841" b="1" dirty="0">
                <a:latin typeface="Calibri"/>
                <a:cs typeface="Calibri"/>
              </a:rPr>
              <a:t>audiences</a:t>
            </a:r>
            <a:r>
              <a:rPr lang="en-US" sz="1841" b="1" spc="-20" dirty="0">
                <a:latin typeface="Calibri"/>
                <a:cs typeface="Calibri"/>
              </a:rPr>
              <a:t> </a:t>
            </a:r>
            <a:r>
              <a:rPr lang="en-US" sz="1841" b="1" dirty="0">
                <a:latin typeface="Calibri"/>
                <a:cs typeface="Calibri"/>
              </a:rPr>
              <a:t>and</a:t>
            </a:r>
            <a:r>
              <a:rPr lang="en-US" sz="1841" b="1" spc="-20" dirty="0">
                <a:latin typeface="Calibri"/>
                <a:cs typeface="Calibri"/>
              </a:rPr>
              <a:t> </a:t>
            </a:r>
            <a:r>
              <a:rPr lang="en-US" sz="1841" b="1" dirty="0">
                <a:latin typeface="Calibri"/>
                <a:cs typeface="Calibri"/>
              </a:rPr>
              <a:t>earn</a:t>
            </a:r>
            <a:r>
              <a:rPr lang="en-US" sz="1841" b="1" spc="-26" dirty="0">
                <a:latin typeface="Calibri"/>
                <a:cs typeface="Calibri"/>
              </a:rPr>
              <a:t> </a:t>
            </a:r>
            <a:r>
              <a:rPr lang="en-US" sz="1841" b="1" spc="-20" dirty="0">
                <a:latin typeface="Calibri"/>
                <a:cs typeface="Calibri"/>
              </a:rPr>
              <a:t>huge </a:t>
            </a:r>
            <a:r>
              <a:rPr lang="en-US" sz="1841" b="1" spc="-10" dirty="0">
                <a:latin typeface="Calibri"/>
                <a:cs typeface="Calibri"/>
              </a:rPr>
              <a:t>returns.</a:t>
            </a:r>
            <a:endParaRPr lang="en-US" sz="1841" dirty="0">
              <a:latin typeface="Calibri"/>
              <a:cs typeface="Calibri"/>
            </a:endParaRPr>
          </a:p>
          <a:p>
            <a:pPr marL="12988" marR="55200">
              <a:lnSpc>
                <a:spcPct val="117000"/>
              </a:lnSpc>
              <a:spcBef>
                <a:spcPts val="1023"/>
              </a:spcBef>
            </a:pPr>
            <a:r>
              <a:rPr lang="en-US" sz="1841" b="1" dirty="0">
                <a:latin typeface="Calibri"/>
                <a:cs typeface="Calibri"/>
              </a:rPr>
              <a:t>Movies</a:t>
            </a:r>
            <a:r>
              <a:rPr lang="en-US" sz="1841" b="1" spc="-36" dirty="0">
                <a:latin typeface="Calibri"/>
                <a:cs typeface="Calibri"/>
              </a:rPr>
              <a:t> </a:t>
            </a:r>
            <a:r>
              <a:rPr lang="en-US" sz="1841" b="1" dirty="0">
                <a:latin typeface="Calibri"/>
                <a:cs typeface="Calibri"/>
              </a:rPr>
              <a:t>with</a:t>
            </a:r>
            <a:r>
              <a:rPr lang="en-US" sz="1841" b="1" spc="-26" dirty="0">
                <a:latin typeface="Calibri"/>
                <a:cs typeface="Calibri"/>
              </a:rPr>
              <a:t> </a:t>
            </a:r>
            <a:r>
              <a:rPr lang="en-US" sz="1841" b="1" dirty="0">
                <a:latin typeface="Calibri"/>
                <a:cs typeface="Calibri"/>
              </a:rPr>
              <a:t>bigger</a:t>
            </a:r>
            <a:r>
              <a:rPr lang="en-US" sz="1841" b="1" spc="-20" dirty="0">
                <a:latin typeface="Calibri"/>
                <a:cs typeface="Calibri"/>
              </a:rPr>
              <a:t> </a:t>
            </a:r>
            <a:r>
              <a:rPr lang="en-US" sz="1841" b="1" dirty="0">
                <a:latin typeface="Calibri"/>
                <a:cs typeface="Calibri"/>
              </a:rPr>
              <a:t>budgets</a:t>
            </a:r>
            <a:r>
              <a:rPr lang="en-US" sz="1841" b="1" spc="-26" dirty="0">
                <a:latin typeface="Calibri"/>
                <a:cs typeface="Calibri"/>
              </a:rPr>
              <a:t> </a:t>
            </a:r>
            <a:r>
              <a:rPr lang="en-US" sz="1841" b="1" dirty="0">
                <a:latin typeface="Calibri"/>
                <a:cs typeface="Calibri"/>
              </a:rPr>
              <a:t>often</a:t>
            </a:r>
            <a:r>
              <a:rPr lang="en-US" sz="1841" b="1" spc="-26" dirty="0">
                <a:latin typeface="Calibri"/>
                <a:cs typeface="Calibri"/>
              </a:rPr>
              <a:t> </a:t>
            </a:r>
            <a:r>
              <a:rPr lang="en-US" sz="1841" b="1" dirty="0">
                <a:latin typeface="Calibri"/>
                <a:cs typeface="Calibri"/>
              </a:rPr>
              <a:t>earn</a:t>
            </a:r>
            <a:r>
              <a:rPr lang="en-US" sz="1841" b="1" spc="-26" dirty="0">
                <a:latin typeface="Calibri"/>
                <a:cs typeface="Calibri"/>
              </a:rPr>
              <a:t> </a:t>
            </a:r>
            <a:r>
              <a:rPr lang="en-US" sz="1841" b="1" dirty="0">
                <a:latin typeface="Calibri"/>
                <a:cs typeface="Calibri"/>
              </a:rPr>
              <a:t>bigger</a:t>
            </a:r>
            <a:r>
              <a:rPr lang="en-US" sz="1841" b="1" spc="-26" dirty="0">
                <a:latin typeface="Calibri"/>
                <a:cs typeface="Calibri"/>
              </a:rPr>
              <a:t> </a:t>
            </a:r>
            <a:r>
              <a:rPr lang="en-US" sz="1841" b="1" spc="-10" dirty="0">
                <a:latin typeface="Calibri"/>
                <a:cs typeface="Calibri"/>
              </a:rPr>
              <a:t>profits,</a:t>
            </a:r>
            <a:r>
              <a:rPr lang="en-US" sz="1841" b="1" spc="-31" dirty="0">
                <a:latin typeface="Calibri"/>
                <a:cs typeface="Calibri"/>
              </a:rPr>
              <a:t> </a:t>
            </a:r>
            <a:r>
              <a:rPr lang="en-US" sz="1841" b="1" dirty="0">
                <a:latin typeface="Calibri"/>
                <a:cs typeface="Calibri"/>
              </a:rPr>
              <a:t>as</a:t>
            </a:r>
            <a:r>
              <a:rPr lang="en-US" sz="1841" b="1" spc="-20" dirty="0">
                <a:latin typeface="Calibri"/>
                <a:cs typeface="Calibri"/>
              </a:rPr>
              <a:t> </a:t>
            </a:r>
            <a:r>
              <a:rPr lang="en-US" sz="1841" b="1" dirty="0">
                <a:latin typeface="Calibri"/>
                <a:cs typeface="Calibri"/>
              </a:rPr>
              <a:t>seen</a:t>
            </a:r>
            <a:r>
              <a:rPr lang="en-US" sz="1841" b="1" spc="-41" dirty="0">
                <a:latin typeface="Calibri"/>
                <a:cs typeface="Calibri"/>
              </a:rPr>
              <a:t> </a:t>
            </a:r>
            <a:r>
              <a:rPr lang="en-US" sz="1841" b="1" dirty="0">
                <a:latin typeface="Calibri"/>
                <a:cs typeface="Calibri"/>
              </a:rPr>
              <a:t>with</a:t>
            </a:r>
            <a:r>
              <a:rPr lang="en-US" sz="1841" b="1" spc="-15" dirty="0">
                <a:latin typeface="Calibri"/>
                <a:cs typeface="Calibri"/>
              </a:rPr>
              <a:t> </a:t>
            </a:r>
            <a:r>
              <a:rPr lang="en-US" sz="1841" b="1" i="1" spc="-10" dirty="0">
                <a:latin typeface="Calibri"/>
                <a:cs typeface="Calibri"/>
              </a:rPr>
              <a:t>Avatar</a:t>
            </a:r>
            <a:r>
              <a:rPr lang="en-US" sz="1841" b="1" spc="-10" dirty="0">
                <a:latin typeface="Calibri"/>
                <a:cs typeface="Calibri"/>
              </a:rPr>
              <a:t>,</a:t>
            </a:r>
            <a:r>
              <a:rPr lang="en-US" sz="1841" b="1" spc="-20" dirty="0">
                <a:latin typeface="Calibri"/>
                <a:cs typeface="Calibri"/>
              </a:rPr>
              <a:t> </a:t>
            </a:r>
            <a:r>
              <a:rPr lang="en-US" sz="1841" b="1" i="1" dirty="0">
                <a:latin typeface="Calibri"/>
                <a:cs typeface="Calibri"/>
              </a:rPr>
              <a:t>Jurassic</a:t>
            </a:r>
            <a:r>
              <a:rPr lang="en-US" sz="1841" b="1" i="1" spc="-20" dirty="0">
                <a:latin typeface="Calibri"/>
                <a:cs typeface="Calibri"/>
              </a:rPr>
              <a:t> </a:t>
            </a:r>
            <a:r>
              <a:rPr lang="en-US" sz="1841" b="1" i="1" dirty="0">
                <a:latin typeface="Calibri"/>
                <a:cs typeface="Calibri"/>
              </a:rPr>
              <a:t>World</a:t>
            </a:r>
            <a:r>
              <a:rPr lang="en-US" sz="1841" b="1" dirty="0">
                <a:latin typeface="Calibri"/>
                <a:cs typeface="Calibri"/>
              </a:rPr>
              <a:t>,</a:t>
            </a:r>
            <a:r>
              <a:rPr lang="en-US" sz="1841" b="1" spc="-15" dirty="0">
                <a:latin typeface="Calibri"/>
                <a:cs typeface="Calibri"/>
              </a:rPr>
              <a:t> </a:t>
            </a:r>
            <a:r>
              <a:rPr lang="en-US" sz="1841" b="1" spc="-26" dirty="0">
                <a:latin typeface="Calibri"/>
                <a:cs typeface="Calibri"/>
              </a:rPr>
              <a:t>and </a:t>
            </a:r>
            <a:r>
              <a:rPr lang="en-US" sz="1841" b="1" i="1" dirty="0">
                <a:latin typeface="Calibri"/>
                <a:cs typeface="Calibri"/>
              </a:rPr>
              <a:t>Titanic</a:t>
            </a:r>
            <a:r>
              <a:rPr lang="en-US" sz="1841" b="1" dirty="0">
                <a:latin typeface="Calibri"/>
                <a:cs typeface="Calibri"/>
              </a:rPr>
              <a:t>.</a:t>
            </a:r>
            <a:r>
              <a:rPr lang="en-US" sz="1841" b="1" spc="-26" dirty="0">
                <a:latin typeface="Calibri"/>
                <a:cs typeface="Calibri"/>
              </a:rPr>
              <a:t> </a:t>
            </a:r>
            <a:r>
              <a:rPr lang="en-US" sz="1841" b="1" spc="-20" dirty="0">
                <a:latin typeface="Calibri"/>
                <a:cs typeface="Calibri"/>
              </a:rPr>
              <a:t>However,</a:t>
            </a:r>
            <a:r>
              <a:rPr lang="en-US" sz="1841" b="1" spc="-10" dirty="0">
                <a:latin typeface="Calibri"/>
                <a:cs typeface="Calibri"/>
              </a:rPr>
              <a:t> </a:t>
            </a:r>
            <a:r>
              <a:rPr lang="en-US" sz="1841" b="1" dirty="0">
                <a:latin typeface="Calibri"/>
                <a:cs typeface="Calibri"/>
              </a:rPr>
              <a:t>some</a:t>
            </a:r>
            <a:r>
              <a:rPr lang="en-US" sz="1841" b="1" spc="-20" dirty="0">
                <a:latin typeface="Calibri"/>
                <a:cs typeface="Calibri"/>
              </a:rPr>
              <a:t> </a:t>
            </a:r>
            <a:r>
              <a:rPr lang="en-US" sz="1841" b="1" dirty="0">
                <a:latin typeface="Calibri"/>
                <a:cs typeface="Calibri"/>
              </a:rPr>
              <a:t>films</a:t>
            </a:r>
            <a:r>
              <a:rPr lang="en-US" sz="1841" b="1" spc="-20" dirty="0">
                <a:latin typeface="Calibri"/>
                <a:cs typeface="Calibri"/>
              </a:rPr>
              <a:t> </a:t>
            </a:r>
            <a:r>
              <a:rPr lang="en-US" sz="1841" b="1" dirty="0">
                <a:latin typeface="Calibri"/>
                <a:cs typeface="Calibri"/>
              </a:rPr>
              <a:t>like</a:t>
            </a:r>
            <a:r>
              <a:rPr lang="en-US" sz="1841" b="1" spc="-15" dirty="0">
                <a:latin typeface="Calibri"/>
                <a:cs typeface="Calibri"/>
              </a:rPr>
              <a:t> </a:t>
            </a:r>
            <a:r>
              <a:rPr lang="en-US" sz="1841" b="1" i="1" dirty="0">
                <a:latin typeface="Calibri"/>
                <a:cs typeface="Calibri"/>
              </a:rPr>
              <a:t>Star</a:t>
            </a:r>
            <a:r>
              <a:rPr lang="en-US" sz="1841" b="1" i="1" spc="-20" dirty="0">
                <a:latin typeface="Calibri"/>
                <a:cs typeface="Calibri"/>
              </a:rPr>
              <a:t> </a:t>
            </a:r>
            <a:r>
              <a:rPr lang="en-US" sz="1841" b="1" i="1" spc="-10" dirty="0">
                <a:latin typeface="Calibri"/>
                <a:cs typeface="Calibri"/>
              </a:rPr>
              <a:t>Wars:</a:t>
            </a:r>
            <a:r>
              <a:rPr lang="en-US" sz="1841" b="1" i="1" spc="-26" dirty="0">
                <a:latin typeface="Calibri"/>
                <a:cs typeface="Calibri"/>
              </a:rPr>
              <a:t> </a:t>
            </a:r>
            <a:r>
              <a:rPr lang="en-US" sz="1841" b="1" i="1" dirty="0">
                <a:latin typeface="Calibri"/>
                <a:cs typeface="Calibri"/>
              </a:rPr>
              <a:t>A</a:t>
            </a:r>
            <a:r>
              <a:rPr lang="en-US" sz="1841" b="1" i="1" spc="-15" dirty="0">
                <a:latin typeface="Calibri"/>
                <a:cs typeface="Calibri"/>
              </a:rPr>
              <a:t> </a:t>
            </a:r>
            <a:r>
              <a:rPr lang="en-US" sz="1841" b="1" i="1" dirty="0">
                <a:latin typeface="Calibri"/>
                <a:cs typeface="Calibri"/>
              </a:rPr>
              <a:t>New</a:t>
            </a:r>
            <a:r>
              <a:rPr lang="en-US" sz="1841" b="1" i="1" spc="-36" dirty="0">
                <a:latin typeface="Calibri"/>
                <a:cs typeface="Calibri"/>
              </a:rPr>
              <a:t> </a:t>
            </a:r>
            <a:r>
              <a:rPr lang="en-US" sz="1841" b="1" i="1" dirty="0">
                <a:latin typeface="Calibri"/>
                <a:cs typeface="Calibri"/>
              </a:rPr>
              <a:t>Hope</a:t>
            </a:r>
            <a:r>
              <a:rPr lang="en-US" sz="1841" b="1" i="1" spc="-20" dirty="0">
                <a:latin typeface="Calibri"/>
                <a:cs typeface="Calibri"/>
              </a:rPr>
              <a:t> </a:t>
            </a:r>
            <a:r>
              <a:rPr lang="en-US" sz="1841" b="1" dirty="0">
                <a:latin typeface="Calibri"/>
                <a:cs typeface="Calibri"/>
              </a:rPr>
              <a:t>and</a:t>
            </a:r>
            <a:r>
              <a:rPr lang="en-US" sz="1841" b="1" spc="-26" dirty="0">
                <a:latin typeface="Calibri"/>
                <a:cs typeface="Calibri"/>
              </a:rPr>
              <a:t> </a:t>
            </a:r>
            <a:r>
              <a:rPr lang="en-US" sz="1841" b="1" i="1" spc="-51" dirty="0">
                <a:latin typeface="Calibri"/>
                <a:cs typeface="Calibri"/>
              </a:rPr>
              <a:t>E.T.</a:t>
            </a:r>
            <a:r>
              <a:rPr lang="en-US" sz="1841" b="1" i="1" spc="-10" dirty="0">
                <a:latin typeface="Calibri"/>
                <a:cs typeface="Calibri"/>
              </a:rPr>
              <a:t> </a:t>
            </a:r>
            <a:r>
              <a:rPr lang="en-US" sz="1841" b="1" dirty="0">
                <a:latin typeface="Calibri"/>
                <a:cs typeface="Calibri"/>
              </a:rPr>
              <a:t>made</a:t>
            </a:r>
            <a:r>
              <a:rPr lang="en-US" sz="1841" b="1" spc="-26" dirty="0">
                <a:latin typeface="Calibri"/>
                <a:cs typeface="Calibri"/>
              </a:rPr>
              <a:t> </a:t>
            </a:r>
            <a:r>
              <a:rPr lang="en-US" sz="1841" b="1" dirty="0">
                <a:latin typeface="Calibri"/>
                <a:cs typeface="Calibri"/>
              </a:rPr>
              <a:t>huge</a:t>
            </a:r>
            <a:r>
              <a:rPr lang="en-US" sz="1841" b="1" spc="-31" dirty="0">
                <a:latin typeface="Calibri"/>
                <a:cs typeface="Calibri"/>
              </a:rPr>
              <a:t> </a:t>
            </a:r>
            <a:r>
              <a:rPr lang="en-US" sz="1841" b="1" dirty="0">
                <a:latin typeface="Calibri"/>
                <a:cs typeface="Calibri"/>
              </a:rPr>
              <a:t>profits</a:t>
            </a:r>
            <a:r>
              <a:rPr lang="en-US" sz="1841" b="1" spc="-15" dirty="0">
                <a:latin typeface="Calibri"/>
                <a:cs typeface="Calibri"/>
              </a:rPr>
              <a:t> </a:t>
            </a:r>
            <a:r>
              <a:rPr lang="en-US" sz="1841" b="1" spc="-10" dirty="0">
                <a:latin typeface="Calibri"/>
                <a:cs typeface="Calibri"/>
              </a:rPr>
              <a:t>despite </a:t>
            </a:r>
            <a:r>
              <a:rPr lang="en-US" sz="1841" b="1" dirty="0">
                <a:latin typeface="Calibri"/>
                <a:cs typeface="Calibri"/>
              </a:rPr>
              <a:t>smaller</a:t>
            </a:r>
            <a:r>
              <a:rPr lang="en-US" sz="1841" b="1" spc="-46" dirty="0">
                <a:latin typeface="Calibri"/>
                <a:cs typeface="Calibri"/>
              </a:rPr>
              <a:t> </a:t>
            </a:r>
            <a:r>
              <a:rPr lang="en-US" sz="1841" b="1" dirty="0">
                <a:latin typeface="Calibri"/>
                <a:cs typeface="Calibri"/>
              </a:rPr>
              <a:t>budgets,</a:t>
            </a:r>
            <a:r>
              <a:rPr lang="en-US" sz="1841" b="1" spc="-26" dirty="0">
                <a:latin typeface="Calibri"/>
                <a:cs typeface="Calibri"/>
              </a:rPr>
              <a:t> </a:t>
            </a:r>
            <a:r>
              <a:rPr lang="en-US" sz="1841" b="1" dirty="0">
                <a:latin typeface="Calibri"/>
                <a:cs typeface="Calibri"/>
              </a:rPr>
              <a:t>showing</a:t>
            </a:r>
            <a:r>
              <a:rPr lang="en-US" sz="1841" b="1" spc="-41" dirty="0">
                <a:latin typeface="Calibri"/>
                <a:cs typeface="Calibri"/>
              </a:rPr>
              <a:t> </a:t>
            </a:r>
            <a:r>
              <a:rPr lang="en-US" sz="1841" b="1" dirty="0">
                <a:latin typeface="Calibri"/>
                <a:cs typeface="Calibri"/>
              </a:rPr>
              <a:t>that</a:t>
            </a:r>
            <a:r>
              <a:rPr lang="en-US" sz="1841" b="1" spc="-31" dirty="0">
                <a:latin typeface="Calibri"/>
                <a:cs typeface="Calibri"/>
              </a:rPr>
              <a:t> </a:t>
            </a:r>
            <a:r>
              <a:rPr lang="en-US" sz="1841" b="1" dirty="0">
                <a:latin typeface="Calibri"/>
                <a:cs typeface="Calibri"/>
              </a:rPr>
              <a:t>a</a:t>
            </a:r>
            <a:r>
              <a:rPr lang="en-US" sz="1841" b="1" spc="-41" dirty="0">
                <a:latin typeface="Calibri"/>
                <a:cs typeface="Calibri"/>
              </a:rPr>
              <a:t> </a:t>
            </a:r>
            <a:r>
              <a:rPr lang="en-US" sz="1841" b="1" dirty="0">
                <a:latin typeface="Calibri"/>
                <a:cs typeface="Calibri"/>
              </a:rPr>
              <a:t>good</a:t>
            </a:r>
            <a:r>
              <a:rPr lang="en-US" sz="1841" b="1" spc="-36" dirty="0">
                <a:latin typeface="Calibri"/>
                <a:cs typeface="Calibri"/>
              </a:rPr>
              <a:t> </a:t>
            </a:r>
            <a:r>
              <a:rPr lang="en-US" sz="1841" b="1" dirty="0">
                <a:latin typeface="Calibri"/>
                <a:cs typeface="Calibri"/>
              </a:rPr>
              <a:t>story</a:t>
            </a:r>
            <a:r>
              <a:rPr lang="en-US" sz="1841" b="1" spc="-31" dirty="0">
                <a:latin typeface="Calibri"/>
                <a:cs typeface="Calibri"/>
              </a:rPr>
              <a:t> </a:t>
            </a:r>
            <a:r>
              <a:rPr lang="en-US" sz="1841" b="1" dirty="0">
                <a:latin typeface="Calibri"/>
                <a:cs typeface="Calibri"/>
              </a:rPr>
              <a:t>and</a:t>
            </a:r>
            <a:r>
              <a:rPr lang="en-US" sz="1841" b="1" spc="-36" dirty="0">
                <a:latin typeface="Calibri"/>
                <a:cs typeface="Calibri"/>
              </a:rPr>
              <a:t> </a:t>
            </a:r>
            <a:r>
              <a:rPr lang="en-US" sz="1841" b="1" dirty="0">
                <a:latin typeface="Calibri"/>
                <a:cs typeface="Calibri"/>
              </a:rPr>
              <a:t>strong</a:t>
            </a:r>
            <a:r>
              <a:rPr lang="en-US" sz="1841" b="1" spc="-31" dirty="0">
                <a:latin typeface="Calibri"/>
                <a:cs typeface="Calibri"/>
              </a:rPr>
              <a:t> </a:t>
            </a:r>
            <a:r>
              <a:rPr lang="en-US" sz="1841" b="1" dirty="0">
                <a:latin typeface="Calibri"/>
                <a:cs typeface="Calibri"/>
              </a:rPr>
              <a:t>audience</a:t>
            </a:r>
            <a:r>
              <a:rPr lang="en-US" sz="1841" b="1" spc="-41" dirty="0">
                <a:latin typeface="Calibri"/>
                <a:cs typeface="Calibri"/>
              </a:rPr>
              <a:t> </a:t>
            </a:r>
            <a:r>
              <a:rPr lang="en-US" sz="1841" b="1" dirty="0">
                <a:latin typeface="Calibri"/>
                <a:cs typeface="Calibri"/>
              </a:rPr>
              <a:t>connection</a:t>
            </a:r>
            <a:r>
              <a:rPr lang="en-US" sz="1841" b="1" spc="-36" dirty="0">
                <a:latin typeface="Calibri"/>
                <a:cs typeface="Calibri"/>
              </a:rPr>
              <a:t> </a:t>
            </a:r>
            <a:r>
              <a:rPr lang="en-US" sz="1841" b="1" dirty="0">
                <a:latin typeface="Calibri"/>
                <a:cs typeface="Calibri"/>
              </a:rPr>
              <a:t>can</a:t>
            </a:r>
            <a:r>
              <a:rPr lang="en-US" sz="1841" b="1" spc="-26" dirty="0">
                <a:latin typeface="Calibri"/>
                <a:cs typeface="Calibri"/>
              </a:rPr>
              <a:t> </a:t>
            </a:r>
            <a:r>
              <a:rPr lang="en-US" sz="1841" b="1" dirty="0">
                <a:latin typeface="Calibri"/>
                <a:cs typeface="Calibri"/>
              </a:rPr>
              <a:t>deliver</a:t>
            </a:r>
            <a:r>
              <a:rPr lang="en-US" sz="1841" b="1" spc="-31" dirty="0">
                <a:latin typeface="Calibri"/>
                <a:cs typeface="Calibri"/>
              </a:rPr>
              <a:t> </a:t>
            </a:r>
            <a:r>
              <a:rPr lang="en-US" sz="1841" b="1" spc="-26" dirty="0">
                <a:latin typeface="Calibri"/>
                <a:cs typeface="Calibri"/>
              </a:rPr>
              <a:t>big </a:t>
            </a:r>
            <a:r>
              <a:rPr lang="en-US" sz="1841" b="1" dirty="0">
                <a:latin typeface="Calibri"/>
                <a:cs typeface="Calibri"/>
              </a:rPr>
              <a:t>returns</a:t>
            </a:r>
            <a:r>
              <a:rPr lang="en-US" sz="1841" b="1" spc="-46" dirty="0">
                <a:latin typeface="Calibri"/>
                <a:cs typeface="Calibri"/>
              </a:rPr>
              <a:t> </a:t>
            </a:r>
            <a:r>
              <a:rPr lang="en-US" sz="1841" b="1" dirty="0">
                <a:latin typeface="Calibri"/>
                <a:cs typeface="Calibri"/>
              </a:rPr>
              <a:t>without</a:t>
            </a:r>
            <a:r>
              <a:rPr lang="en-US" sz="1841" b="1" spc="-41" dirty="0">
                <a:latin typeface="Calibri"/>
                <a:cs typeface="Calibri"/>
              </a:rPr>
              <a:t> </a:t>
            </a:r>
            <a:r>
              <a:rPr lang="en-US" sz="1841" b="1" dirty="0">
                <a:latin typeface="Calibri"/>
                <a:cs typeface="Calibri"/>
              </a:rPr>
              <a:t>needing</a:t>
            </a:r>
            <a:r>
              <a:rPr lang="en-US" sz="1841" b="1" spc="-46" dirty="0">
                <a:latin typeface="Calibri"/>
                <a:cs typeface="Calibri"/>
              </a:rPr>
              <a:t> </a:t>
            </a:r>
            <a:r>
              <a:rPr lang="en-US" sz="1841" b="1" dirty="0">
                <a:latin typeface="Calibri"/>
                <a:cs typeface="Calibri"/>
              </a:rPr>
              <a:t>massive</a:t>
            </a:r>
            <a:r>
              <a:rPr lang="en-US" sz="1841" b="1" spc="-41" dirty="0">
                <a:latin typeface="Calibri"/>
                <a:cs typeface="Calibri"/>
              </a:rPr>
              <a:t> </a:t>
            </a:r>
            <a:r>
              <a:rPr lang="en-US" sz="1841" b="1" spc="-10" dirty="0">
                <a:latin typeface="Calibri"/>
                <a:cs typeface="Calibri"/>
              </a:rPr>
              <a:t>spending.</a:t>
            </a:r>
            <a:endParaRPr lang="en-US" sz="1841" dirty="0">
              <a:latin typeface="Calibri"/>
              <a:cs typeface="Calibri"/>
            </a:endParaRPr>
          </a:p>
          <a:p>
            <a:pPr marL="12988" marR="5195">
              <a:lnSpc>
                <a:spcPct val="116900"/>
              </a:lnSpc>
              <a:spcBef>
                <a:spcPts val="1023"/>
              </a:spcBef>
            </a:pPr>
            <a:r>
              <a:rPr lang="en-US" sz="1841" b="1" spc="-10" dirty="0">
                <a:latin typeface="Calibri"/>
                <a:cs typeface="Calibri"/>
              </a:rPr>
              <a:t>Big-</a:t>
            </a:r>
            <a:r>
              <a:rPr lang="en-US" sz="1841" b="1" dirty="0">
                <a:latin typeface="Calibri"/>
                <a:cs typeface="Calibri"/>
              </a:rPr>
              <a:t>budget</a:t>
            </a:r>
            <a:r>
              <a:rPr lang="en-US" sz="1841" b="1" spc="-41" dirty="0">
                <a:latin typeface="Calibri"/>
                <a:cs typeface="Calibri"/>
              </a:rPr>
              <a:t> </a:t>
            </a:r>
            <a:r>
              <a:rPr lang="en-US" sz="1841" b="1" dirty="0">
                <a:latin typeface="Calibri"/>
                <a:cs typeface="Calibri"/>
              </a:rPr>
              <a:t>films</a:t>
            </a:r>
            <a:r>
              <a:rPr lang="en-US" sz="1841" b="1" spc="-31" dirty="0">
                <a:latin typeface="Calibri"/>
                <a:cs typeface="Calibri"/>
              </a:rPr>
              <a:t> </a:t>
            </a:r>
            <a:r>
              <a:rPr lang="en-US" sz="1841" b="1" dirty="0">
                <a:latin typeface="Calibri"/>
                <a:cs typeface="Calibri"/>
              </a:rPr>
              <a:t>like</a:t>
            </a:r>
            <a:r>
              <a:rPr lang="en-US" sz="1841" b="1" spc="-41" dirty="0">
                <a:latin typeface="Calibri"/>
                <a:cs typeface="Calibri"/>
              </a:rPr>
              <a:t> </a:t>
            </a:r>
            <a:r>
              <a:rPr lang="en-US" sz="1841" b="1" i="1" spc="-10" dirty="0">
                <a:latin typeface="Calibri"/>
                <a:cs typeface="Calibri"/>
              </a:rPr>
              <a:t>Avatar</a:t>
            </a:r>
            <a:r>
              <a:rPr lang="en-US" sz="1841" b="1" spc="-10" dirty="0">
                <a:latin typeface="Calibri"/>
                <a:cs typeface="Calibri"/>
              </a:rPr>
              <a:t>,</a:t>
            </a:r>
            <a:r>
              <a:rPr lang="en-US" sz="1841" b="1" spc="-26" dirty="0">
                <a:latin typeface="Calibri"/>
                <a:cs typeface="Calibri"/>
              </a:rPr>
              <a:t> </a:t>
            </a:r>
            <a:r>
              <a:rPr lang="en-US" sz="1841" b="1" i="1" dirty="0">
                <a:latin typeface="Calibri"/>
                <a:cs typeface="Calibri"/>
              </a:rPr>
              <a:t>Jurassic</a:t>
            </a:r>
            <a:r>
              <a:rPr lang="en-US" sz="1841" b="1" i="1" spc="-26" dirty="0">
                <a:latin typeface="Calibri"/>
                <a:cs typeface="Calibri"/>
              </a:rPr>
              <a:t> </a:t>
            </a:r>
            <a:r>
              <a:rPr lang="en-US" sz="1841" b="1" i="1" dirty="0">
                <a:latin typeface="Calibri"/>
                <a:cs typeface="Calibri"/>
              </a:rPr>
              <a:t>World</a:t>
            </a:r>
            <a:r>
              <a:rPr lang="en-US" sz="1841" b="1" dirty="0">
                <a:latin typeface="Calibri"/>
                <a:cs typeface="Calibri"/>
              </a:rPr>
              <a:t>,</a:t>
            </a:r>
            <a:r>
              <a:rPr lang="en-US" sz="1841" b="1" spc="-26" dirty="0">
                <a:latin typeface="Calibri"/>
                <a:cs typeface="Calibri"/>
              </a:rPr>
              <a:t> </a:t>
            </a:r>
            <a:r>
              <a:rPr lang="en-US" sz="1841" b="1" dirty="0">
                <a:latin typeface="Calibri"/>
                <a:cs typeface="Calibri"/>
              </a:rPr>
              <a:t>and</a:t>
            </a:r>
            <a:r>
              <a:rPr lang="en-US" sz="1841" b="1" spc="-31" dirty="0">
                <a:latin typeface="Calibri"/>
                <a:cs typeface="Calibri"/>
              </a:rPr>
              <a:t> </a:t>
            </a:r>
            <a:r>
              <a:rPr lang="en-US" sz="1841" b="1" i="1" dirty="0">
                <a:latin typeface="Calibri"/>
                <a:cs typeface="Calibri"/>
              </a:rPr>
              <a:t>Titanic</a:t>
            </a:r>
            <a:r>
              <a:rPr lang="en-US" sz="1841" b="1" i="1" spc="-31" dirty="0">
                <a:latin typeface="Calibri"/>
                <a:cs typeface="Calibri"/>
              </a:rPr>
              <a:t> </a:t>
            </a:r>
            <a:r>
              <a:rPr lang="en-US" sz="1841" b="1" dirty="0">
                <a:latin typeface="Calibri"/>
                <a:cs typeface="Calibri"/>
              </a:rPr>
              <a:t>show</a:t>
            </a:r>
            <a:r>
              <a:rPr lang="en-US" sz="1841" b="1" spc="-26" dirty="0">
                <a:latin typeface="Calibri"/>
                <a:cs typeface="Calibri"/>
              </a:rPr>
              <a:t> </a:t>
            </a:r>
            <a:r>
              <a:rPr lang="en-US" sz="1841" b="1" dirty="0">
                <a:latin typeface="Calibri"/>
                <a:cs typeface="Calibri"/>
              </a:rPr>
              <a:t>that</a:t>
            </a:r>
            <a:r>
              <a:rPr lang="en-US" sz="1841" b="1" spc="-31" dirty="0">
                <a:latin typeface="Calibri"/>
                <a:cs typeface="Calibri"/>
              </a:rPr>
              <a:t> </a:t>
            </a:r>
            <a:r>
              <a:rPr lang="en-US" sz="1841" b="1" dirty="0">
                <a:latin typeface="Calibri"/>
                <a:cs typeface="Calibri"/>
              </a:rPr>
              <a:t>spending</a:t>
            </a:r>
            <a:r>
              <a:rPr lang="en-US" sz="1841" b="1" spc="-36" dirty="0">
                <a:latin typeface="Calibri"/>
                <a:cs typeface="Calibri"/>
              </a:rPr>
              <a:t> </a:t>
            </a:r>
            <a:r>
              <a:rPr lang="en-US" sz="1841" b="1" dirty="0">
                <a:latin typeface="Calibri"/>
                <a:cs typeface="Calibri"/>
              </a:rPr>
              <a:t>more</a:t>
            </a:r>
            <a:r>
              <a:rPr lang="en-US" sz="1841" b="1" spc="-36" dirty="0">
                <a:latin typeface="Calibri"/>
                <a:cs typeface="Calibri"/>
              </a:rPr>
              <a:t> </a:t>
            </a:r>
            <a:r>
              <a:rPr lang="en-US" sz="1841" b="1" dirty="0">
                <a:latin typeface="Calibri"/>
                <a:cs typeface="Calibri"/>
              </a:rPr>
              <a:t>can</a:t>
            </a:r>
            <a:r>
              <a:rPr lang="en-US" sz="1841" b="1" spc="-31" dirty="0">
                <a:latin typeface="Calibri"/>
                <a:cs typeface="Calibri"/>
              </a:rPr>
              <a:t> </a:t>
            </a:r>
            <a:r>
              <a:rPr lang="en-US" sz="1841" b="1" spc="-10" dirty="0">
                <a:latin typeface="Calibri"/>
                <a:cs typeface="Calibri"/>
              </a:rPr>
              <a:t>bring </a:t>
            </a:r>
            <a:r>
              <a:rPr lang="en-US" sz="1841" b="1" dirty="0">
                <a:latin typeface="Calibri"/>
                <a:cs typeface="Calibri"/>
              </a:rPr>
              <a:t>huge</a:t>
            </a:r>
            <a:r>
              <a:rPr lang="en-US" sz="1841" b="1" spc="-26" dirty="0">
                <a:latin typeface="Calibri"/>
                <a:cs typeface="Calibri"/>
              </a:rPr>
              <a:t> </a:t>
            </a:r>
            <a:r>
              <a:rPr lang="en-US" sz="1841" b="1" dirty="0">
                <a:latin typeface="Calibri"/>
                <a:cs typeface="Calibri"/>
              </a:rPr>
              <a:t>profits</a:t>
            </a:r>
            <a:r>
              <a:rPr lang="en-US" sz="1841" b="1" spc="-10" dirty="0">
                <a:latin typeface="Calibri"/>
                <a:cs typeface="Calibri"/>
              </a:rPr>
              <a:t> </a:t>
            </a:r>
            <a:r>
              <a:rPr lang="en-US" sz="1841" b="1" dirty="0">
                <a:latin typeface="Calibri"/>
                <a:cs typeface="Calibri"/>
              </a:rPr>
              <a:t>—</a:t>
            </a:r>
            <a:r>
              <a:rPr lang="en-US" sz="1841" b="1" spc="-36" dirty="0">
                <a:latin typeface="Calibri"/>
                <a:cs typeface="Calibri"/>
              </a:rPr>
              <a:t> </a:t>
            </a:r>
            <a:r>
              <a:rPr lang="en-US" sz="1841" b="1" dirty="0">
                <a:latin typeface="Calibri"/>
                <a:cs typeface="Calibri"/>
              </a:rPr>
              <a:t>but</a:t>
            </a:r>
            <a:r>
              <a:rPr lang="en-US" sz="1841" b="1" spc="-15" dirty="0">
                <a:latin typeface="Calibri"/>
                <a:cs typeface="Calibri"/>
              </a:rPr>
              <a:t> </a:t>
            </a:r>
            <a:r>
              <a:rPr lang="en-US" sz="1841" b="1" spc="-10" dirty="0">
                <a:latin typeface="Calibri"/>
                <a:cs typeface="Calibri"/>
              </a:rPr>
              <a:t>it’s</a:t>
            </a:r>
            <a:r>
              <a:rPr lang="en-US" sz="1841" b="1" spc="-15" dirty="0">
                <a:latin typeface="Calibri"/>
                <a:cs typeface="Calibri"/>
              </a:rPr>
              <a:t> </a:t>
            </a:r>
            <a:r>
              <a:rPr lang="en-US" sz="1841" b="1" dirty="0">
                <a:latin typeface="Calibri"/>
                <a:cs typeface="Calibri"/>
              </a:rPr>
              <a:t>not</a:t>
            </a:r>
            <a:r>
              <a:rPr lang="en-US" sz="1841" b="1" spc="-31" dirty="0">
                <a:latin typeface="Calibri"/>
                <a:cs typeface="Calibri"/>
              </a:rPr>
              <a:t> </a:t>
            </a:r>
            <a:r>
              <a:rPr lang="en-US" sz="1841" b="1" dirty="0">
                <a:latin typeface="Calibri"/>
                <a:cs typeface="Calibri"/>
              </a:rPr>
              <a:t>just</a:t>
            </a:r>
            <a:r>
              <a:rPr lang="en-US" sz="1841" b="1" spc="-15" dirty="0">
                <a:latin typeface="Calibri"/>
                <a:cs typeface="Calibri"/>
              </a:rPr>
              <a:t> </a:t>
            </a:r>
            <a:r>
              <a:rPr lang="en-US" sz="1841" b="1" dirty="0">
                <a:latin typeface="Calibri"/>
                <a:cs typeface="Calibri"/>
              </a:rPr>
              <a:t>the</a:t>
            </a:r>
            <a:r>
              <a:rPr lang="en-US" sz="1841" b="1" spc="-26" dirty="0">
                <a:latin typeface="Calibri"/>
                <a:cs typeface="Calibri"/>
              </a:rPr>
              <a:t> </a:t>
            </a:r>
            <a:r>
              <a:rPr lang="en-US" sz="1841" b="1" spc="-20" dirty="0">
                <a:latin typeface="Calibri"/>
                <a:cs typeface="Calibri"/>
              </a:rPr>
              <a:t>money. </a:t>
            </a:r>
            <a:r>
              <a:rPr lang="en-US" sz="1841" b="1" dirty="0">
                <a:latin typeface="Calibri"/>
                <a:cs typeface="Calibri"/>
              </a:rPr>
              <a:t>These</a:t>
            </a:r>
            <a:r>
              <a:rPr lang="en-US" sz="1841" b="1" spc="-20" dirty="0">
                <a:latin typeface="Calibri"/>
                <a:cs typeface="Calibri"/>
              </a:rPr>
              <a:t> </a:t>
            </a:r>
            <a:r>
              <a:rPr lang="en-US" sz="1841" b="1" dirty="0">
                <a:latin typeface="Calibri"/>
                <a:cs typeface="Calibri"/>
              </a:rPr>
              <a:t>movies</a:t>
            </a:r>
            <a:r>
              <a:rPr lang="en-US" sz="1841" b="1" spc="-20" dirty="0">
                <a:latin typeface="Calibri"/>
                <a:cs typeface="Calibri"/>
              </a:rPr>
              <a:t> </a:t>
            </a:r>
            <a:r>
              <a:rPr lang="en-US" sz="1841" b="1" dirty="0">
                <a:latin typeface="Calibri"/>
                <a:cs typeface="Calibri"/>
              </a:rPr>
              <a:t>also</a:t>
            </a:r>
            <a:r>
              <a:rPr lang="en-US" sz="1841" b="1" spc="-20" dirty="0">
                <a:latin typeface="Calibri"/>
                <a:cs typeface="Calibri"/>
              </a:rPr>
              <a:t> </a:t>
            </a:r>
            <a:r>
              <a:rPr lang="en-US" sz="1841" b="1" dirty="0">
                <a:latin typeface="Calibri"/>
                <a:cs typeface="Calibri"/>
              </a:rPr>
              <a:t>have</a:t>
            </a:r>
            <a:r>
              <a:rPr lang="en-US" sz="1841" b="1" spc="-31" dirty="0">
                <a:latin typeface="Calibri"/>
                <a:cs typeface="Calibri"/>
              </a:rPr>
              <a:t> </a:t>
            </a:r>
            <a:r>
              <a:rPr lang="en-US" sz="1841" b="1" dirty="0">
                <a:latin typeface="Calibri"/>
                <a:cs typeface="Calibri"/>
              </a:rPr>
              <a:t>visionary</a:t>
            </a:r>
            <a:r>
              <a:rPr lang="en-US" sz="1841" b="1" spc="-20" dirty="0">
                <a:latin typeface="Calibri"/>
                <a:cs typeface="Calibri"/>
              </a:rPr>
              <a:t> </a:t>
            </a:r>
            <a:r>
              <a:rPr lang="en-US" sz="1841" b="1" spc="-10" dirty="0">
                <a:latin typeface="Calibri"/>
                <a:cs typeface="Calibri"/>
              </a:rPr>
              <a:t>directors:</a:t>
            </a:r>
            <a:r>
              <a:rPr lang="en-US" sz="1841" b="1" spc="-20" dirty="0">
                <a:latin typeface="Calibri"/>
                <a:cs typeface="Calibri"/>
              </a:rPr>
              <a:t> </a:t>
            </a:r>
            <a:r>
              <a:rPr lang="en-US" sz="1841" b="1" spc="-10" dirty="0">
                <a:latin typeface="Calibri"/>
                <a:cs typeface="Calibri"/>
              </a:rPr>
              <a:t>James </a:t>
            </a:r>
            <a:r>
              <a:rPr lang="en-US" sz="1841" b="1" dirty="0">
                <a:latin typeface="Calibri"/>
                <a:cs typeface="Calibri"/>
              </a:rPr>
              <a:t>Cameron</a:t>
            </a:r>
            <a:r>
              <a:rPr lang="en-US" sz="1841" b="1" spc="-15" dirty="0">
                <a:latin typeface="Calibri"/>
                <a:cs typeface="Calibri"/>
              </a:rPr>
              <a:t> </a:t>
            </a:r>
            <a:r>
              <a:rPr lang="en-US" sz="1841" b="1" spc="-10" dirty="0">
                <a:latin typeface="Calibri"/>
                <a:cs typeface="Calibri"/>
              </a:rPr>
              <a:t>(</a:t>
            </a:r>
            <a:r>
              <a:rPr lang="en-US" sz="1841" b="1" i="1" spc="-10" dirty="0">
                <a:latin typeface="Calibri"/>
                <a:cs typeface="Calibri"/>
              </a:rPr>
              <a:t>Avatar</a:t>
            </a:r>
            <a:r>
              <a:rPr lang="en-US" sz="1841" b="1" spc="-10" dirty="0">
                <a:latin typeface="Calibri"/>
                <a:cs typeface="Calibri"/>
              </a:rPr>
              <a:t>,</a:t>
            </a:r>
            <a:r>
              <a:rPr lang="en-US" sz="1841" b="1" spc="-15" dirty="0">
                <a:latin typeface="Calibri"/>
                <a:cs typeface="Calibri"/>
              </a:rPr>
              <a:t> </a:t>
            </a:r>
            <a:r>
              <a:rPr lang="en-US" sz="1841" b="1" i="1" spc="-10" dirty="0">
                <a:latin typeface="Calibri"/>
                <a:cs typeface="Calibri"/>
              </a:rPr>
              <a:t>Titanic</a:t>
            </a:r>
            <a:r>
              <a:rPr lang="en-US" sz="1841" b="1" spc="-10" dirty="0">
                <a:latin typeface="Calibri"/>
                <a:cs typeface="Calibri"/>
              </a:rPr>
              <a:t>) </a:t>
            </a:r>
            <a:r>
              <a:rPr lang="en-US" sz="1841" b="1" dirty="0">
                <a:latin typeface="Calibri"/>
                <a:cs typeface="Calibri"/>
              </a:rPr>
              <a:t>is</a:t>
            </a:r>
            <a:r>
              <a:rPr lang="en-US" sz="1841" b="1" spc="-10" dirty="0">
                <a:latin typeface="Calibri"/>
                <a:cs typeface="Calibri"/>
              </a:rPr>
              <a:t> </a:t>
            </a:r>
            <a:r>
              <a:rPr lang="en-US" sz="1841" b="1" dirty="0">
                <a:latin typeface="Calibri"/>
                <a:cs typeface="Calibri"/>
              </a:rPr>
              <a:t>known</a:t>
            </a:r>
            <a:r>
              <a:rPr lang="en-US" sz="1841" b="1" spc="-26" dirty="0">
                <a:latin typeface="Calibri"/>
                <a:cs typeface="Calibri"/>
              </a:rPr>
              <a:t> </a:t>
            </a:r>
            <a:r>
              <a:rPr lang="en-US" sz="1841" b="1" dirty="0">
                <a:latin typeface="Calibri"/>
                <a:cs typeface="Calibri"/>
              </a:rPr>
              <a:t>for</a:t>
            </a:r>
            <a:r>
              <a:rPr lang="en-US" sz="1841" b="1" spc="-10" dirty="0">
                <a:latin typeface="Calibri"/>
                <a:cs typeface="Calibri"/>
              </a:rPr>
              <a:t> creating</a:t>
            </a:r>
            <a:r>
              <a:rPr lang="en-US" sz="1841" b="1" spc="-20" dirty="0">
                <a:latin typeface="Calibri"/>
                <a:cs typeface="Calibri"/>
              </a:rPr>
              <a:t> </a:t>
            </a:r>
            <a:r>
              <a:rPr lang="en-US" sz="1841" b="1" spc="-10" dirty="0">
                <a:latin typeface="Calibri"/>
                <a:cs typeface="Calibri"/>
              </a:rPr>
              <a:t>groundbreaking </a:t>
            </a:r>
            <a:r>
              <a:rPr lang="en-US" sz="1841" b="1" dirty="0">
                <a:latin typeface="Calibri"/>
                <a:cs typeface="Calibri"/>
              </a:rPr>
              <a:t>hits.</a:t>
            </a:r>
            <a:r>
              <a:rPr lang="en-US" sz="1841" b="1" spc="-5" dirty="0">
                <a:latin typeface="Calibri"/>
                <a:cs typeface="Calibri"/>
              </a:rPr>
              <a:t> </a:t>
            </a:r>
            <a:r>
              <a:rPr lang="en-US" sz="1841" b="1" i="1" dirty="0">
                <a:latin typeface="Calibri"/>
                <a:cs typeface="Calibri"/>
              </a:rPr>
              <a:t>Star</a:t>
            </a:r>
            <a:r>
              <a:rPr lang="en-US" sz="1841" b="1" i="1" spc="-15" dirty="0">
                <a:latin typeface="Calibri"/>
                <a:cs typeface="Calibri"/>
              </a:rPr>
              <a:t> </a:t>
            </a:r>
            <a:r>
              <a:rPr lang="en-US" sz="1841" b="1" i="1" dirty="0">
                <a:latin typeface="Calibri"/>
                <a:cs typeface="Calibri"/>
              </a:rPr>
              <a:t>Wars</a:t>
            </a:r>
            <a:r>
              <a:rPr lang="en-US" sz="1841" b="1" i="1" spc="-20" dirty="0">
                <a:latin typeface="Calibri"/>
                <a:cs typeface="Calibri"/>
              </a:rPr>
              <a:t> </a:t>
            </a:r>
            <a:r>
              <a:rPr lang="en-US" sz="1841" b="1" dirty="0">
                <a:latin typeface="Calibri"/>
                <a:cs typeface="Calibri"/>
              </a:rPr>
              <a:t>(</a:t>
            </a:r>
            <a:r>
              <a:rPr lang="en-US" sz="1841" b="1" i="1" dirty="0">
                <a:latin typeface="Calibri"/>
                <a:cs typeface="Calibri"/>
              </a:rPr>
              <a:t>A</a:t>
            </a:r>
            <a:r>
              <a:rPr lang="en-US" sz="1841" b="1" i="1" spc="-5" dirty="0">
                <a:latin typeface="Calibri"/>
                <a:cs typeface="Calibri"/>
              </a:rPr>
              <a:t> </a:t>
            </a:r>
            <a:r>
              <a:rPr lang="en-US" sz="1841" b="1" i="1" dirty="0">
                <a:latin typeface="Calibri"/>
                <a:cs typeface="Calibri"/>
              </a:rPr>
              <a:t>New</a:t>
            </a:r>
            <a:r>
              <a:rPr lang="en-US" sz="1841" b="1" i="1" spc="-5" dirty="0">
                <a:latin typeface="Calibri"/>
                <a:cs typeface="Calibri"/>
              </a:rPr>
              <a:t> </a:t>
            </a:r>
            <a:r>
              <a:rPr lang="en-US" sz="1841" b="1" i="1" spc="-10" dirty="0">
                <a:latin typeface="Calibri"/>
                <a:cs typeface="Calibri"/>
              </a:rPr>
              <a:t>Hope</a:t>
            </a:r>
            <a:r>
              <a:rPr lang="en-US" sz="1841" b="1" spc="-10" dirty="0">
                <a:latin typeface="Calibri"/>
                <a:cs typeface="Calibri"/>
              </a:rPr>
              <a:t>, </a:t>
            </a:r>
            <a:r>
              <a:rPr lang="en-US" sz="1841" b="1" i="1" dirty="0">
                <a:latin typeface="Calibri"/>
                <a:cs typeface="Calibri"/>
              </a:rPr>
              <a:t>The</a:t>
            </a:r>
            <a:r>
              <a:rPr lang="en-US" sz="1841" b="1" i="1" spc="-36" dirty="0">
                <a:latin typeface="Calibri"/>
                <a:cs typeface="Calibri"/>
              </a:rPr>
              <a:t> </a:t>
            </a:r>
            <a:r>
              <a:rPr lang="en-US" sz="1841" b="1" i="1" spc="-10" dirty="0">
                <a:latin typeface="Calibri"/>
                <a:cs typeface="Calibri"/>
              </a:rPr>
              <a:t>Phantom</a:t>
            </a:r>
            <a:r>
              <a:rPr lang="en-US" sz="1841" b="1" i="1" spc="-15" dirty="0">
                <a:latin typeface="Calibri"/>
                <a:cs typeface="Calibri"/>
              </a:rPr>
              <a:t> </a:t>
            </a:r>
            <a:r>
              <a:rPr lang="en-US" sz="1841" b="1" i="1" dirty="0">
                <a:latin typeface="Calibri"/>
                <a:cs typeface="Calibri"/>
              </a:rPr>
              <a:t>Menace</a:t>
            </a:r>
            <a:r>
              <a:rPr lang="en-US" sz="1841" b="1" dirty="0">
                <a:latin typeface="Calibri"/>
                <a:cs typeface="Calibri"/>
              </a:rPr>
              <a:t>)</a:t>
            </a:r>
            <a:r>
              <a:rPr lang="en-US" sz="1841" b="1" spc="-31" dirty="0">
                <a:latin typeface="Calibri"/>
                <a:cs typeface="Calibri"/>
              </a:rPr>
              <a:t> </a:t>
            </a:r>
            <a:r>
              <a:rPr lang="en-US" sz="1841" b="1" dirty="0">
                <a:latin typeface="Calibri"/>
                <a:cs typeface="Calibri"/>
              </a:rPr>
              <a:t>under</a:t>
            </a:r>
            <a:r>
              <a:rPr lang="en-US" sz="1841" b="1" spc="-15" dirty="0">
                <a:latin typeface="Calibri"/>
                <a:cs typeface="Calibri"/>
              </a:rPr>
              <a:t> </a:t>
            </a:r>
            <a:r>
              <a:rPr lang="en-US" sz="1841" b="1" dirty="0">
                <a:latin typeface="Calibri"/>
                <a:cs typeface="Calibri"/>
              </a:rPr>
              <a:t>George</a:t>
            </a:r>
            <a:r>
              <a:rPr lang="en-US" sz="1841" b="1" spc="-26" dirty="0">
                <a:latin typeface="Calibri"/>
                <a:cs typeface="Calibri"/>
              </a:rPr>
              <a:t> </a:t>
            </a:r>
            <a:r>
              <a:rPr lang="en-US" sz="1841" b="1" dirty="0">
                <a:latin typeface="Calibri"/>
                <a:cs typeface="Calibri"/>
              </a:rPr>
              <a:t>Lucas</a:t>
            </a:r>
            <a:r>
              <a:rPr lang="en-US" sz="1841" b="1" spc="-15" dirty="0">
                <a:latin typeface="Calibri"/>
                <a:cs typeface="Calibri"/>
              </a:rPr>
              <a:t> </a:t>
            </a:r>
            <a:r>
              <a:rPr lang="en-US" sz="1841" b="1" dirty="0">
                <a:latin typeface="Calibri"/>
                <a:cs typeface="Calibri"/>
              </a:rPr>
              <a:t>proves</a:t>
            </a:r>
            <a:r>
              <a:rPr lang="en-US" sz="1841" b="1" spc="-31" dirty="0">
                <a:latin typeface="Calibri"/>
                <a:cs typeface="Calibri"/>
              </a:rPr>
              <a:t> </a:t>
            </a:r>
            <a:r>
              <a:rPr lang="en-US" sz="1841" b="1" dirty="0">
                <a:latin typeface="Calibri"/>
                <a:cs typeface="Calibri"/>
              </a:rPr>
              <a:t>that</a:t>
            </a:r>
            <a:r>
              <a:rPr lang="en-US" sz="1841" b="1" spc="-15" dirty="0">
                <a:latin typeface="Calibri"/>
                <a:cs typeface="Calibri"/>
              </a:rPr>
              <a:t> </a:t>
            </a:r>
            <a:r>
              <a:rPr lang="en-US" sz="1841" b="1" dirty="0">
                <a:latin typeface="Calibri"/>
                <a:cs typeface="Calibri"/>
              </a:rPr>
              <a:t>an</a:t>
            </a:r>
            <a:r>
              <a:rPr lang="en-US" sz="1841" b="1" spc="-26" dirty="0">
                <a:latin typeface="Calibri"/>
                <a:cs typeface="Calibri"/>
              </a:rPr>
              <a:t> </a:t>
            </a:r>
            <a:r>
              <a:rPr lang="en-US" sz="1841" b="1" dirty="0">
                <a:latin typeface="Calibri"/>
                <a:cs typeface="Calibri"/>
              </a:rPr>
              <a:t>iconic</a:t>
            </a:r>
            <a:r>
              <a:rPr lang="en-US" sz="1841" b="1" spc="-36" dirty="0">
                <a:latin typeface="Calibri"/>
                <a:cs typeface="Calibri"/>
              </a:rPr>
              <a:t> </a:t>
            </a:r>
            <a:r>
              <a:rPr lang="en-US" sz="1841" b="1" dirty="0">
                <a:latin typeface="Calibri"/>
                <a:cs typeface="Calibri"/>
              </a:rPr>
              <a:t>story</a:t>
            </a:r>
            <a:r>
              <a:rPr lang="en-US" sz="1841" b="1" spc="-15" dirty="0">
                <a:latin typeface="Calibri"/>
                <a:cs typeface="Calibri"/>
              </a:rPr>
              <a:t> </a:t>
            </a:r>
            <a:r>
              <a:rPr lang="en-US" sz="1841" b="1" dirty="0">
                <a:latin typeface="Calibri"/>
                <a:cs typeface="Calibri"/>
              </a:rPr>
              <a:t>and</a:t>
            </a:r>
            <a:r>
              <a:rPr lang="en-US" sz="1841" b="1" spc="-26" dirty="0">
                <a:latin typeface="Calibri"/>
                <a:cs typeface="Calibri"/>
              </a:rPr>
              <a:t> </a:t>
            </a:r>
            <a:r>
              <a:rPr lang="en-US" sz="1841" b="1" spc="-10" dirty="0">
                <a:latin typeface="Calibri"/>
                <a:cs typeface="Calibri"/>
              </a:rPr>
              <a:t>creative</a:t>
            </a:r>
            <a:r>
              <a:rPr lang="en-US" sz="1841" b="1" spc="-36" dirty="0">
                <a:latin typeface="Calibri"/>
                <a:cs typeface="Calibri"/>
              </a:rPr>
              <a:t> </a:t>
            </a:r>
            <a:r>
              <a:rPr lang="en-US" sz="1841" b="1" spc="-10" dirty="0">
                <a:latin typeface="Calibri"/>
                <a:cs typeface="Calibri"/>
              </a:rPr>
              <a:t>direction</a:t>
            </a:r>
            <a:r>
              <a:rPr lang="en-US" sz="1841" b="1" spc="511" dirty="0">
                <a:latin typeface="Calibri"/>
                <a:cs typeface="Calibri"/>
              </a:rPr>
              <a:t> </a:t>
            </a:r>
            <a:r>
              <a:rPr lang="en-US" sz="1841" b="1" dirty="0">
                <a:latin typeface="Calibri"/>
                <a:cs typeface="Calibri"/>
              </a:rPr>
              <a:t>can</a:t>
            </a:r>
            <a:r>
              <a:rPr lang="en-US" sz="1841" b="1" spc="-15" dirty="0">
                <a:latin typeface="Calibri"/>
                <a:cs typeface="Calibri"/>
              </a:rPr>
              <a:t> </a:t>
            </a:r>
            <a:r>
              <a:rPr lang="en-US" sz="1841" b="1" dirty="0">
                <a:latin typeface="Calibri"/>
                <a:cs typeface="Calibri"/>
              </a:rPr>
              <a:t>make</a:t>
            </a:r>
            <a:r>
              <a:rPr lang="en-US" sz="1841" b="1" spc="-10" dirty="0">
                <a:latin typeface="Calibri"/>
                <a:cs typeface="Calibri"/>
              </a:rPr>
              <a:t> </a:t>
            </a:r>
            <a:r>
              <a:rPr lang="en-US" sz="1841" b="1" dirty="0">
                <a:latin typeface="Calibri"/>
                <a:cs typeface="Calibri"/>
              </a:rPr>
              <a:t>huge</a:t>
            </a:r>
            <a:r>
              <a:rPr lang="en-US" sz="1841" b="1" spc="-10" dirty="0">
                <a:latin typeface="Calibri"/>
                <a:cs typeface="Calibri"/>
              </a:rPr>
              <a:t> profits</a:t>
            </a:r>
            <a:r>
              <a:rPr lang="en-US" sz="1841" b="1" spc="-15" dirty="0">
                <a:latin typeface="Calibri"/>
                <a:cs typeface="Calibri"/>
              </a:rPr>
              <a:t> </a:t>
            </a:r>
            <a:r>
              <a:rPr lang="en-US" sz="1841" b="1" dirty="0">
                <a:latin typeface="Calibri"/>
                <a:cs typeface="Calibri"/>
              </a:rPr>
              <a:t>even</a:t>
            </a:r>
            <a:r>
              <a:rPr lang="en-US" sz="1841" b="1" spc="-10" dirty="0">
                <a:latin typeface="Calibri"/>
                <a:cs typeface="Calibri"/>
              </a:rPr>
              <a:t> </a:t>
            </a:r>
            <a:r>
              <a:rPr lang="en-US" sz="1841" b="1" dirty="0">
                <a:latin typeface="Calibri"/>
                <a:cs typeface="Calibri"/>
              </a:rPr>
              <a:t>with</a:t>
            </a:r>
            <a:r>
              <a:rPr lang="en-US" sz="1841" b="1" spc="-26" dirty="0">
                <a:latin typeface="Calibri"/>
                <a:cs typeface="Calibri"/>
              </a:rPr>
              <a:t> </a:t>
            </a:r>
            <a:r>
              <a:rPr lang="en-US" sz="1841" b="1" dirty="0">
                <a:latin typeface="Calibri"/>
                <a:cs typeface="Calibri"/>
              </a:rPr>
              <a:t>a</a:t>
            </a:r>
            <a:r>
              <a:rPr lang="en-US" sz="1841" b="1" spc="-5" dirty="0">
                <a:latin typeface="Calibri"/>
                <a:cs typeface="Calibri"/>
              </a:rPr>
              <a:t> </a:t>
            </a:r>
            <a:r>
              <a:rPr lang="en-US" sz="1841" b="1" dirty="0">
                <a:latin typeface="Calibri"/>
                <a:cs typeface="Calibri"/>
              </a:rPr>
              <a:t>modest</a:t>
            </a:r>
            <a:r>
              <a:rPr lang="en-US" sz="1841" b="1" spc="-5" dirty="0">
                <a:latin typeface="Calibri"/>
                <a:cs typeface="Calibri"/>
              </a:rPr>
              <a:t> </a:t>
            </a:r>
            <a:r>
              <a:rPr lang="en-US" sz="1841" b="1" spc="-10" dirty="0">
                <a:latin typeface="Calibri"/>
                <a:cs typeface="Calibri"/>
              </a:rPr>
              <a:t>budget. Spielberg’s</a:t>
            </a:r>
            <a:r>
              <a:rPr lang="en-US" sz="1841" b="1" spc="-5" dirty="0">
                <a:latin typeface="Calibri"/>
                <a:cs typeface="Calibri"/>
              </a:rPr>
              <a:t> </a:t>
            </a:r>
            <a:r>
              <a:rPr lang="en-US" sz="1841" b="1" i="1" spc="-51" dirty="0">
                <a:latin typeface="Calibri"/>
                <a:cs typeface="Calibri"/>
              </a:rPr>
              <a:t>E.T.</a:t>
            </a:r>
            <a:r>
              <a:rPr lang="en-US" sz="1841" b="1" i="1" dirty="0">
                <a:latin typeface="Calibri"/>
                <a:cs typeface="Calibri"/>
              </a:rPr>
              <a:t> </a:t>
            </a:r>
            <a:r>
              <a:rPr lang="en-US" sz="1841" b="1" dirty="0">
                <a:latin typeface="Calibri"/>
                <a:cs typeface="Calibri"/>
              </a:rPr>
              <a:t>and</a:t>
            </a:r>
            <a:r>
              <a:rPr lang="en-US" sz="1841" b="1" spc="-10" dirty="0">
                <a:latin typeface="Calibri"/>
                <a:cs typeface="Calibri"/>
              </a:rPr>
              <a:t> Nolan’s </a:t>
            </a:r>
            <a:r>
              <a:rPr lang="en-US" sz="1841" b="1" i="1" dirty="0">
                <a:latin typeface="Calibri"/>
                <a:cs typeface="Calibri"/>
              </a:rPr>
              <a:t>The</a:t>
            </a:r>
            <a:r>
              <a:rPr lang="en-US" sz="1841" b="1" i="1" spc="-20" dirty="0">
                <a:latin typeface="Calibri"/>
                <a:cs typeface="Calibri"/>
              </a:rPr>
              <a:t> </a:t>
            </a:r>
            <a:r>
              <a:rPr lang="en-US" sz="1841" b="1" i="1" dirty="0">
                <a:latin typeface="Calibri"/>
                <a:cs typeface="Calibri"/>
              </a:rPr>
              <a:t>Dark</a:t>
            </a:r>
            <a:r>
              <a:rPr lang="en-US" sz="1841" b="1" i="1" spc="-26" dirty="0">
                <a:latin typeface="Calibri"/>
                <a:cs typeface="Calibri"/>
              </a:rPr>
              <a:t> </a:t>
            </a:r>
            <a:r>
              <a:rPr lang="en-US" sz="1841" b="1" i="1" spc="-10" dirty="0">
                <a:latin typeface="Calibri"/>
                <a:cs typeface="Calibri"/>
              </a:rPr>
              <a:t>Knight </a:t>
            </a:r>
            <a:r>
              <a:rPr lang="en-US" sz="1841" b="1" dirty="0">
                <a:latin typeface="Calibri"/>
                <a:cs typeface="Calibri"/>
              </a:rPr>
              <a:t>show</a:t>
            </a:r>
            <a:r>
              <a:rPr lang="en-US" sz="1841" b="1" spc="-15" dirty="0">
                <a:latin typeface="Calibri"/>
                <a:cs typeface="Calibri"/>
              </a:rPr>
              <a:t> </a:t>
            </a:r>
            <a:r>
              <a:rPr lang="en-US" sz="1841" b="1" dirty="0">
                <a:latin typeface="Calibri"/>
                <a:cs typeface="Calibri"/>
              </a:rPr>
              <a:t>how</a:t>
            </a:r>
            <a:r>
              <a:rPr lang="en-US" sz="1841" b="1" spc="-31" dirty="0">
                <a:latin typeface="Calibri"/>
                <a:cs typeface="Calibri"/>
              </a:rPr>
              <a:t> </a:t>
            </a:r>
            <a:r>
              <a:rPr lang="en-US" sz="1841" b="1" dirty="0">
                <a:latin typeface="Calibri"/>
                <a:cs typeface="Calibri"/>
              </a:rPr>
              <a:t>skilled</a:t>
            </a:r>
            <a:r>
              <a:rPr lang="en-US" sz="1841" b="1" spc="-26" dirty="0">
                <a:latin typeface="Calibri"/>
                <a:cs typeface="Calibri"/>
              </a:rPr>
              <a:t> </a:t>
            </a:r>
            <a:r>
              <a:rPr lang="en-US" sz="1841" b="1" spc="-10" dirty="0">
                <a:latin typeface="Calibri"/>
                <a:cs typeface="Calibri"/>
              </a:rPr>
              <a:t>directors</a:t>
            </a:r>
            <a:r>
              <a:rPr lang="en-US" sz="1841" b="1" spc="-26" dirty="0">
                <a:latin typeface="Calibri"/>
                <a:cs typeface="Calibri"/>
              </a:rPr>
              <a:t> </a:t>
            </a:r>
            <a:r>
              <a:rPr lang="en-US" sz="1841" b="1" dirty="0">
                <a:latin typeface="Calibri"/>
                <a:cs typeface="Calibri"/>
              </a:rPr>
              <a:t>turn</a:t>
            </a:r>
            <a:r>
              <a:rPr lang="en-US" sz="1841" b="1" spc="-26" dirty="0">
                <a:latin typeface="Calibri"/>
                <a:cs typeface="Calibri"/>
              </a:rPr>
              <a:t> </a:t>
            </a:r>
            <a:r>
              <a:rPr lang="en-US" sz="1841" b="1" spc="-10" dirty="0">
                <a:latin typeface="Calibri"/>
                <a:cs typeface="Calibri"/>
              </a:rPr>
              <a:t>strong</a:t>
            </a:r>
            <a:r>
              <a:rPr lang="en-US" sz="1841" b="1" spc="-31" dirty="0">
                <a:latin typeface="Calibri"/>
                <a:cs typeface="Calibri"/>
              </a:rPr>
              <a:t> </a:t>
            </a:r>
            <a:r>
              <a:rPr lang="en-US" sz="1841" b="1" dirty="0">
                <a:latin typeface="Calibri"/>
                <a:cs typeface="Calibri"/>
              </a:rPr>
              <a:t>ideas</a:t>
            </a:r>
            <a:r>
              <a:rPr lang="en-US" sz="1841" b="1" spc="-15" dirty="0">
                <a:latin typeface="Calibri"/>
                <a:cs typeface="Calibri"/>
              </a:rPr>
              <a:t> </a:t>
            </a:r>
            <a:r>
              <a:rPr lang="en-US" sz="1841" b="1" dirty="0">
                <a:latin typeface="Calibri"/>
                <a:cs typeface="Calibri"/>
              </a:rPr>
              <a:t>into</a:t>
            </a:r>
            <a:r>
              <a:rPr lang="en-US" sz="1841" b="1" spc="-26" dirty="0">
                <a:latin typeface="Calibri"/>
                <a:cs typeface="Calibri"/>
              </a:rPr>
              <a:t> </a:t>
            </a:r>
            <a:r>
              <a:rPr lang="en-US" sz="1841" b="1" spc="-10" dirty="0">
                <a:latin typeface="Calibri"/>
                <a:cs typeface="Calibri"/>
              </a:rPr>
              <a:t>blockbuster</a:t>
            </a:r>
            <a:r>
              <a:rPr lang="en-US" sz="1841" b="1" spc="-20" dirty="0">
                <a:latin typeface="Calibri"/>
                <a:cs typeface="Calibri"/>
              </a:rPr>
              <a:t> </a:t>
            </a:r>
            <a:r>
              <a:rPr lang="en-US" sz="1841" b="1" dirty="0">
                <a:latin typeface="Calibri"/>
                <a:cs typeface="Calibri"/>
              </a:rPr>
              <a:t>successes.</a:t>
            </a:r>
            <a:r>
              <a:rPr lang="en-US" sz="1841" b="1" spc="-15" dirty="0">
                <a:latin typeface="Calibri"/>
                <a:cs typeface="Calibri"/>
              </a:rPr>
              <a:t> </a:t>
            </a:r>
            <a:r>
              <a:rPr lang="en-US" sz="1841" b="1" dirty="0">
                <a:latin typeface="Calibri"/>
                <a:cs typeface="Calibri"/>
              </a:rPr>
              <a:t>So,</a:t>
            </a:r>
            <a:r>
              <a:rPr lang="en-US" sz="1841" b="1" spc="-26" dirty="0">
                <a:latin typeface="Calibri"/>
                <a:cs typeface="Calibri"/>
              </a:rPr>
              <a:t> </a:t>
            </a:r>
            <a:r>
              <a:rPr lang="en-US" sz="1841" b="1" dirty="0">
                <a:latin typeface="Calibri"/>
                <a:cs typeface="Calibri"/>
              </a:rPr>
              <a:t>budget</a:t>
            </a:r>
            <a:r>
              <a:rPr lang="en-US" sz="1841" b="1" spc="-20" dirty="0">
                <a:latin typeface="Calibri"/>
                <a:cs typeface="Calibri"/>
              </a:rPr>
              <a:t> </a:t>
            </a:r>
            <a:r>
              <a:rPr lang="en-US" sz="1841" b="1" dirty="0">
                <a:latin typeface="Calibri"/>
                <a:cs typeface="Calibri"/>
              </a:rPr>
              <a:t>helps,</a:t>
            </a:r>
            <a:r>
              <a:rPr lang="en-US" sz="1841" b="1" spc="-15" dirty="0">
                <a:latin typeface="Calibri"/>
                <a:cs typeface="Calibri"/>
              </a:rPr>
              <a:t> </a:t>
            </a:r>
            <a:r>
              <a:rPr lang="en-US" sz="1841" b="1" spc="-26" dirty="0">
                <a:latin typeface="Calibri"/>
                <a:cs typeface="Calibri"/>
              </a:rPr>
              <a:t>but</a:t>
            </a:r>
            <a:r>
              <a:rPr lang="en-US" sz="1841" spc="-26" dirty="0">
                <a:latin typeface="Calibri"/>
                <a:cs typeface="Calibri"/>
              </a:rPr>
              <a:t> </a:t>
            </a:r>
            <a:r>
              <a:rPr lang="en-US" sz="1841" b="1" dirty="0">
                <a:latin typeface="Calibri"/>
                <a:cs typeface="Calibri"/>
              </a:rPr>
              <a:t>the</a:t>
            </a:r>
            <a:r>
              <a:rPr lang="en-US" sz="1841" b="1" spc="-20" dirty="0">
                <a:latin typeface="Calibri"/>
                <a:cs typeface="Calibri"/>
              </a:rPr>
              <a:t> </a:t>
            </a:r>
            <a:r>
              <a:rPr lang="en-US" sz="1841" b="1" spc="-10" dirty="0">
                <a:latin typeface="Calibri"/>
                <a:cs typeface="Calibri"/>
              </a:rPr>
              <a:t>director’s</a:t>
            </a:r>
            <a:r>
              <a:rPr lang="en-US" sz="1841" b="1" spc="-20" dirty="0">
                <a:latin typeface="Calibri"/>
                <a:cs typeface="Calibri"/>
              </a:rPr>
              <a:t> </a:t>
            </a:r>
            <a:r>
              <a:rPr lang="en-US" sz="1841" b="1" dirty="0">
                <a:latin typeface="Calibri"/>
                <a:cs typeface="Calibri"/>
              </a:rPr>
              <a:t>talent</a:t>
            </a:r>
            <a:r>
              <a:rPr lang="en-US" sz="1841" b="1" spc="-15" dirty="0">
                <a:latin typeface="Calibri"/>
                <a:cs typeface="Calibri"/>
              </a:rPr>
              <a:t> </a:t>
            </a:r>
            <a:r>
              <a:rPr lang="en-US" sz="1841" b="1" dirty="0">
                <a:latin typeface="Calibri"/>
                <a:cs typeface="Calibri"/>
              </a:rPr>
              <a:t>and</a:t>
            </a:r>
            <a:r>
              <a:rPr lang="en-US" sz="1841" b="1" spc="-15" dirty="0">
                <a:latin typeface="Calibri"/>
                <a:cs typeface="Calibri"/>
              </a:rPr>
              <a:t> </a:t>
            </a:r>
            <a:r>
              <a:rPr lang="en-US" sz="1841" b="1" spc="-10" dirty="0">
                <a:latin typeface="Calibri"/>
                <a:cs typeface="Calibri"/>
              </a:rPr>
              <a:t>storytelling</a:t>
            </a:r>
            <a:r>
              <a:rPr lang="en-US" sz="1841" b="1" spc="-20" dirty="0">
                <a:latin typeface="Calibri"/>
                <a:cs typeface="Calibri"/>
              </a:rPr>
              <a:t> </a:t>
            </a:r>
            <a:r>
              <a:rPr lang="en-US" sz="1841" b="1" dirty="0">
                <a:latin typeface="Calibri"/>
                <a:cs typeface="Calibri"/>
              </a:rPr>
              <a:t>make</a:t>
            </a:r>
            <a:r>
              <a:rPr lang="en-US" sz="1841" b="1" spc="-20" dirty="0">
                <a:latin typeface="Calibri"/>
                <a:cs typeface="Calibri"/>
              </a:rPr>
              <a:t> </a:t>
            </a:r>
            <a:r>
              <a:rPr lang="en-US" sz="1841" b="1" dirty="0">
                <a:latin typeface="Calibri"/>
                <a:cs typeface="Calibri"/>
              </a:rPr>
              <a:t>the</a:t>
            </a:r>
            <a:r>
              <a:rPr lang="en-US" sz="1841" b="1" spc="-26" dirty="0">
                <a:latin typeface="Calibri"/>
                <a:cs typeface="Calibri"/>
              </a:rPr>
              <a:t> </a:t>
            </a:r>
            <a:r>
              <a:rPr lang="en-US" sz="1841" b="1" dirty="0">
                <a:latin typeface="Calibri"/>
                <a:cs typeface="Calibri"/>
              </a:rPr>
              <a:t>real</a:t>
            </a:r>
            <a:r>
              <a:rPr lang="en-US" sz="1841" b="1" spc="-10" dirty="0">
                <a:latin typeface="Calibri"/>
                <a:cs typeface="Calibri"/>
              </a:rPr>
              <a:t> difference.</a:t>
            </a:r>
            <a:endParaRPr lang="en-US" sz="1841" dirty="0">
              <a:latin typeface="Calibri"/>
              <a:cs typeface="Calibri"/>
            </a:endParaRPr>
          </a:p>
          <a:p>
            <a:endParaRPr lang="en-IN" sz="1841" dirty="0"/>
          </a:p>
        </p:txBody>
      </p:sp>
    </p:spTree>
    <p:extLst>
      <p:ext uri="{BB962C8B-B14F-4D97-AF65-F5344CB8AC3E}">
        <p14:creationId xmlns:p14="http://schemas.microsoft.com/office/powerpoint/2010/main" val="4134896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9DDBA-D6AB-13D2-6A29-F0AA0495A336}"/>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D833DE2-73EC-96F4-5C11-103A4083E7A4}"/>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4DE8628A-9857-ED96-90E2-F6E2D68E8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4065123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572000" y="4305300"/>
            <a:ext cx="11506200" cy="986809"/>
          </a:xfrm>
          <a:prstGeom prst="rect">
            <a:avLst/>
          </a:prstGeom>
        </p:spPr>
        <p:txBody>
          <a:bodyPr vert="horz" wrap="square" lIns="0" tIns="17145" rIns="0" bIns="0" rtlCol="0">
            <a:spAutoFit/>
          </a:bodyPr>
          <a:lstStyle/>
          <a:p>
            <a:r>
              <a:rPr lang="en-IN" b="1" dirty="0">
                <a:latin typeface="Segoe UI" panose="020B0502040204020203" pitchFamily="34" charset="0"/>
                <a:cs typeface="Segoe UI" panose="020B0502040204020203" pitchFamily="34" charset="0"/>
              </a:rPr>
              <a:t>Bank Loan Case Study</a:t>
            </a: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b="1" spc="130" dirty="0">
                <a:solidFill>
                  <a:srgbClr val="F4F4F4"/>
                </a:solidFill>
                <a:latin typeface="Sylfaen" panose="010A0502050306030303" pitchFamily="18" charset="0"/>
                <a:cs typeface="Trebuchet MS"/>
              </a:rPr>
              <a:t>Presented</a:t>
            </a:r>
            <a:r>
              <a:rPr lang="en-IN" sz="1800" b="1" spc="-75" dirty="0">
                <a:solidFill>
                  <a:srgbClr val="F4F4F4"/>
                </a:solidFill>
                <a:latin typeface="Sylfaen" panose="010A0502050306030303" pitchFamily="18" charset="0"/>
                <a:cs typeface="Trebuchet MS"/>
              </a:rPr>
              <a:t> </a:t>
            </a:r>
            <a:r>
              <a:rPr lang="en-IN" sz="1800" b="1" spc="130" dirty="0">
                <a:solidFill>
                  <a:srgbClr val="F4F4F4"/>
                </a:solidFill>
                <a:latin typeface="Sylfaen" panose="010A0502050306030303" pitchFamily="18" charset="0"/>
                <a:cs typeface="Trebuchet MS"/>
              </a:rPr>
              <a:t>By : Rahul Vishwakarma</a:t>
            </a:r>
            <a:endParaRPr lang="en-IN" b="1" dirty="0">
              <a:latin typeface="Sylfaen" panose="010A0502050306030303" pitchFamily="18" charset="0"/>
            </a:endParaRPr>
          </a:p>
        </p:txBody>
      </p:sp>
    </p:spTree>
    <p:extLst>
      <p:ext uri="{BB962C8B-B14F-4D97-AF65-F5344CB8AC3E}">
        <p14:creationId xmlns:p14="http://schemas.microsoft.com/office/powerpoint/2010/main" val="1038634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19100"/>
            <a:ext cx="16154400" cy="982320"/>
          </a:xfrm>
          <a:prstGeom prst="rect">
            <a:avLst/>
          </a:prstGeom>
        </p:spPr>
        <p:txBody>
          <a:bodyPr vert="horz" wrap="square" lIns="0" tIns="12700" rIns="0" bIns="0" rtlCol="0">
            <a:spAutoFit/>
          </a:bodyPr>
          <a:lstStyle/>
          <a:p>
            <a:pPr marL="12700">
              <a:lnSpc>
                <a:spcPct val="100000"/>
              </a:lnSpc>
              <a:spcBef>
                <a:spcPts val="100"/>
              </a:spcBef>
            </a:pPr>
            <a:r>
              <a:rPr lang="en-IN" b="1" dirty="0"/>
              <a:t>Project Description</a:t>
            </a:r>
            <a:endParaRPr sz="5400" b="1" dirty="0">
              <a:solidFill>
                <a:schemeClr val="tx1"/>
              </a:solidFill>
              <a:latin typeface="Segoe UI" panose="020B0502040204020203" pitchFamily="34" charset="0"/>
              <a:cs typeface="Segoe UI" panose="020B0502040204020203" pitchFamily="34" charset="0"/>
            </a:endParaRPr>
          </a:p>
        </p:txBody>
      </p:sp>
      <p:sp>
        <p:nvSpPr>
          <p:cNvPr id="3" name="object 3"/>
          <p:cNvSpPr txBox="1"/>
          <p:nvPr/>
        </p:nvSpPr>
        <p:spPr>
          <a:xfrm>
            <a:off x="762000" y="1943100"/>
            <a:ext cx="15389335" cy="7122463"/>
          </a:xfrm>
          <a:prstGeom prst="rect">
            <a:avLst/>
          </a:prstGeom>
        </p:spPr>
        <p:txBody>
          <a:bodyPr vert="horz" wrap="square" lIns="0" tIns="12700" rIns="0" bIns="0" rtlCol="0">
            <a:spAutoFit/>
          </a:bodyPr>
          <a:lstStyle/>
          <a:p>
            <a:r>
              <a:rPr lang="en-US" sz="2200" dirty="0">
                <a:latin typeface="Segoe UI" panose="020B0502040204020203" pitchFamily="34" charset="0"/>
                <a:cs typeface="Segoe UI" panose="020B0502040204020203" pitchFamily="34" charset="0"/>
              </a:rPr>
              <a:t>As a data analyst at a finance company that provides various types of loans to urban customers. One of the key challenges we face is identifying applicants who are likely to default on their loans—especially those with limited or no credit history. These cases often lead to financial losses when high-risk applicants are mistakenly approved.</a:t>
            </a:r>
          </a:p>
          <a:p>
            <a:r>
              <a:rPr lang="en-US" sz="2200" dirty="0">
                <a:latin typeface="Segoe UI" panose="020B0502040204020203" pitchFamily="34" charset="0"/>
                <a:cs typeface="Segoe UI" panose="020B0502040204020203" pitchFamily="34" charset="0"/>
              </a:rPr>
              <a:t>When a customer applies for a loan, the company faces two major risks:</a:t>
            </a:r>
          </a:p>
          <a:p>
            <a:r>
              <a:rPr lang="en-US" sz="2200" dirty="0">
                <a:latin typeface="Segoe UI" panose="020B0502040204020203" pitchFamily="34" charset="0"/>
                <a:cs typeface="Segoe UI" panose="020B0502040204020203" pitchFamily="34" charset="0"/>
              </a:rPr>
              <a:t>If a capable applicant is rejected, we lose potential business.</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If a high-risk applicant is approved and defaults, it results in a financial loss.</a:t>
            </a:r>
          </a:p>
          <a:p>
            <a:r>
              <a:rPr lang="en-US" sz="2200" dirty="0">
                <a:latin typeface="Segoe UI" panose="020B0502040204020203" pitchFamily="34" charset="0"/>
                <a:cs typeface="Segoe UI" panose="020B0502040204020203" pitchFamily="34" charset="0"/>
              </a:rPr>
              <a:t>To address this, I am performing Exploratory Data Analysis (EDA) on a dataset containing information about loan applications. The dataset includes two categories:</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Customers with payment difficulties – customers who made at least one late payment (over X days) in the first Y installments.</a:t>
            </a:r>
          </a:p>
          <a:p>
            <a:r>
              <a:rPr lang="en-US" sz="2200" dirty="0">
                <a:latin typeface="Segoe UI" panose="020B0502040204020203" pitchFamily="34" charset="0"/>
                <a:cs typeface="Segoe UI" panose="020B0502040204020203" pitchFamily="34" charset="0"/>
              </a:rPr>
              <a:t>Other cases – customers who paid on time.</a:t>
            </a:r>
          </a:p>
          <a:p>
            <a:r>
              <a:rPr lang="en-US" sz="2200" dirty="0">
                <a:latin typeface="Segoe UI" panose="020B0502040204020203" pitchFamily="34" charset="0"/>
                <a:cs typeface="Segoe UI" panose="020B0502040204020203" pitchFamily="34" charset="0"/>
              </a:rPr>
              <a:t>Each loan application has one of the following outcomes:</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Approved – loan sanctioned.</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Cancelled – customer withdrew during the process.</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Refused – application rejected.</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Unused Offer – loan approved but not taken by the customer.</a:t>
            </a:r>
          </a:p>
        </p:txBody>
      </p:sp>
    </p:spTree>
    <p:extLst>
      <p:ext uri="{BB962C8B-B14F-4D97-AF65-F5344CB8AC3E}">
        <p14:creationId xmlns:p14="http://schemas.microsoft.com/office/powerpoint/2010/main" val="3133655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1D79-0083-274D-69BD-AFC4095043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5DE17E-48BA-F953-347A-3C2B98274FCD}"/>
              </a:ext>
            </a:extLst>
          </p:cNvPr>
          <p:cNvSpPr txBox="1">
            <a:spLocks noGrp="1"/>
          </p:cNvSpPr>
          <p:nvPr>
            <p:ph type="title"/>
          </p:nvPr>
        </p:nvSpPr>
        <p:spPr>
          <a:xfrm>
            <a:off x="838200" y="1562100"/>
            <a:ext cx="16154400" cy="982320"/>
          </a:xfrm>
          <a:prstGeom prst="rect">
            <a:avLst/>
          </a:prstGeom>
        </p:spPr>
        <p:txBody>
          <a:bodyPr vert="horz" wrap="square" lIns="0" tIns="12700" rIns="0" bIns="0" rtlCol="0">
            <a:spAutoFit/>
          </a:bodyPr>
          <a:lstStyle/>
          <a:p>
            <a:r>
              <a:rPr lang="en-IN" b="1" dirty="0">
                <a:latin typeface="Segoe UI" panose="020B0502040204020203" pitchFamily="34" charset="0"/>
                <a:cs typeface="Segoe UI" panose="020B0502040204020203" pitchFamily="34" charset="0"/>
              </a:rPr>
              <a:t>Objective:</a:t>
            </a:r>
          </a:p>
        </p:txBody>
      </p:sp>
      <p:sp>
        <p:nvSpPr>
          <p:cNvPr id="3" name="object 3">
            <a:extLst>
              <a:ext uri="{FF2B5EF4-FFF2-40B4-BE49-F238E27FC236}">
                <a16:creationId xmlns:a16="http://schemas.microsoft.com/office/drawing/2014/main" id="{E2E1A144-CC4A-D6BA-1206-4D6566603C3D}"/>
              </a:ext>
            </a:extLst>
          </p:cNvPr>
          <p:cNvSpPr txBox="1"/>
          <p:nvPr/>
        </p:nvSpPr>
        <p:spPr>
          <a:xfrm>
            <a:off x="2209800" y="3009900"/>
            <a:ext cx="15389335" cy="5552802"/>
          </a:xfrm>
          <a:prstGeom prst="rect">
            <a:avLst/>
          </a:prstGeom>
        </p:spPr>
        <p:txBody>
          <a:bodyPr vert="horz" wrap="square" lIns="0" tIns="12700" rIns="0" bIns="0" rtlCol="0">
            <a:spAutoFit/>
          </a:bodyPr>
          <a:lstStyle/>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The aim of this project is to analyze how customer and loan attributes influence the risk of default. Through EDA, I am identifying trends and patterns that indicate whether a customer may struggle with repayments.</a:t>
            </a:r>
          </a:p>
          <a:p>
            <a:endParaRPr lang="en-US" sz="2400" b="1" dirty="0">
              <a:latin typeface="Segoe UI" panose="020B0502040204020203" pitchFamily="34" charset="0"/>
              <a:cs typeface="Segoe UI" panose="020B0502040204020203" pitchFamily="34" charset="0"/>
            </a:endParaRPr>
          </a:p>
          <a:p>
            <a:r>
              <a:rPr lang="en-US" sz="2400" b="1" dirty="0">
                <a:latin typeface="Segoe UI" panose="020B0502040204020203" pitchFamily="34" charset="0"/>
                <a:cs typeface="Segoe UI" panose="020B0502040204020203" pitchFamily="34" charset="0"/>
              </a:rPr>
              <a:t>Business Objectives:</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Detect key indicators of loan default based on applicant characteristics.</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Support smarter approval decisions by identifying risky profiles early.</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Reduce financial losses and improve the overall lending strategy.</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This analysis helps the company make better decisions, such as denying high-risk loans, adjusting loan amounts, or offering higher interest rates to risky customers. It also ensures that capable applicants are not mistakenly rejected, which helps grow the business without increasing default risk.</a:t>
            </a:r>
          </a:p>
        </p:txBody>
      </p:sp>
    </p:spTree>
    <p:extLst>
      <p:ext uri="{BB962C8B-B14F-4D97-AF65-F5344CB8AC3E}">
        <p14:creationId xmlns:p14="http://schemas.microsoft.com/office/powerpoint/2010/main" val="420090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7CAAD-6673-19F1-1DA2-ECC00FBA76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8D7BB7-B7DF-CB0B-BF41-F0FB8B09FAB4}"/>
              </a:ext>
            </a:extLst>
          </p:cNvPr>
          <p:cNvSpPr txBox="1">
            <a:spLocks noGrp="1"/>
          </p:cNvSpPr>
          <p:nvPr>
            <p:ph type="title"/>
          </p:nvPr>
        </p:nvSpPr>
        <p:spPr>
          <a:xfrm>
            <a:off x="613567" y="1250159"/>
            <a:ext cx="16154400" cy="689932"/>
          </a:xfrm>
          <a:prstGeom prst="rect">
            <a:avLst/>
          </a:prstGeom>
        </p:spPr>
        <p:txBody>
          <a:bodyPr vert="horz" wrap="square" lIns="0" tIns="12700" rIns="0" bIns="0" rtlCol="0">
            <a:spAutoFit/>
          </a:bodyPr>
          <a:lstStyle/>
          <a:p>
            <a:pPr marL="12700">
              <a:lnSpc>
                <a:spcPct val="100000"/>
              </a:lnSpc>
              <a:spcBef>
                <a:spcPts val="100"/>
              </a:spcBef>
            </a:pPr>
            <a:r>
              <a:rPr lang="en-US" sz="4400" dirty="0">
                <a:latin typeface="Segoe UI" panose="020B0502040204020203" pitchFamily="34" charset="0"/>
                <a:cs typeface="Segoe UI" panose="020B0502040204020203" pitchFamily="34" charset="0"/>
              </a:rPr>
              <a:t>Application in Real Life Scenario Case Study</a:t>
            </a:r>
            <a:endParaRPr sz="4400" b="1" dirty="0">
              <a:solidFill>
                <a:schemeClr val="tx1"/>
              </a:solidFill>
              <a:latin typeface="Segoe UI" panose="020B0502040204020203" pitchFamily="34" charset="0"/>
              <a:cs typeface="Segoe UI" panose="020B0502040204020203" pitchFamily="34" charset="0"/>
            </a:endParaRPr>
          </a:p>
        </p:txBody>
      </p:sp>
      <p:sp>
        <p:nvSpPr>
          <p:cNvPr id="3" name="object 3">
            <a:extLst>
              <a:ext uri="{FF2B5EF4-FFF2-40B4-BE49-F238E27FC236}">
                <a16:creationId xmlns:a16="http://schemas.microsoft.com/office/drawing/2014/main" id="{E049BAA3-507C-BCB3-0778-F79A73AF5186}"/>
              </a:ext>
            </a:extLst>
          </p:cNvPr>
          <p:cNvSpPr txBox="1"/>
          <p:nvPr/>
        </p:nvSpPr>
        <p:spPr>
          <a:xfrm>
            <a:off x="1219200" y="3619500"/>
            <a:ext cx="13738860" cy="3952364"/>
          </a:xfrm>
          <a:prstGeom prst="rect">
            <a:avLst/>
          </a:prstGeom>
        </p:spPr>
        <p:txBody>
          <a:bodyPr vert="horz" wrap="square" lIns="0" tIns="12700" rIns="0" bIns="0" rtlCol="0">
            <a:spAutoFit/>
          </a:bodyPr>
          <a:lstStyle/>
          <a:p>
            <a:r>
              <a:rPr lang="en-US" sz="3000" b="1" dirty="0">
                <a:latin typeface="Segoe UI" panose="020B0502040204020203" pitchFamily="34" charset="0"/>
                <a:cs typeface="Segoe UI" panose="020B0502040204020203" pitchFamily="34" charset="0"/>
              </a:rPr>
              <a:t>Description</a:t>
            </a:r>
            <a:r>
              <a:rPr lang="en-US" sz="2800" b="1"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We use Data Analytics in everyday life without even knowing it. </a:t>
            </a:r>
          </a:p>
          <a:p>
            <a:endParaRPr lang="en-US" sz="2800" b="1" dirty="0">
              <a:latin typeface="Segoe UI" panose="020B0502040204020203" pitchFamily="34" charset="0"/>
              <a:cs typeface="Segoe UI" panose="020B0502040204020203" pitchFamily="34" charset="0"/>
            </a:endParaRPr>
          </a:p>
          <a:p>
            <a:r>
              <a:rPr lang="en-US" sz="3000" b="1" dirty="0">
                <a:latin typeface="Segoe UI" panose="020B0502040204020203" pitchFamily="34" charset="0"/>
                <a:cs typeface="Segoe UI" panose="020B0502040204020203" pitchFamily="34" charset="0"/>
              </a:rPr>
              <a:t>Task : </a:t>
            </a:r>
            <a:endParaRPr lang="en-US" sz="3000" dirty="0">
              <a:latin typeface="Segoe UI" panose="020B0502040204020203" pitchFamily="34" charset="0"/>
              <a:cs typeface="Segoe UI" panose="020B0502040204020203" pitchFamily="34" charset="0"/>
            </a:endParaRPr>
          </a:p>
          <a:p>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To Provide an example or examples of real-life situations where Data Analytics is utilized, and </a:t>
            </a:r>
          </a:p>
          <a:p>
            <a:r>
              <a:rPr lang="en-US" sz="2800" dirty="0">
                <a:latin typeface="Segoe UI" panose="020B0502040204020203" pitchFamily="34" charset="0"/>
                <a:cs typeface="Segoe UI" panose="020B0502040204020203" pitchFamily="34" charset="0"/>
              </a:rPr>
              <a:t>connect it with the Data Analytics process.</a:t>
            </a:r>
            <a:endParaRPr sz="28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CFA5DEB9-515C-1BE2-D740-1F11E89E8D61}"/>
              </a:ext>
            </a:extLst>
          </p:cNvPr>
          <p:cNvSpPr>
            <a:spLocks noGrp="1"/>
          </p:cNvSpPr>
          <p:nvPr>
            <p:ph type="sldNum" sz="quarter" idx="12"/>
          </p:nvPr>
        </p:nvSpPr>
        <p:spPr/>
        <p:txBody>
          <a:bodyPr/>
          <a:lstStyle/>
          <a:p>
            <a:fld id="{B6F15528-21DE-4FAA-801E-634DDDAF4B2B}" type="slidenum">
              <a:rPr lang="en-IN" smtClean="0"/>
              <a:t>6</a:t>
            </a:fld>
            <a:endParaRPr lang="en-IN"/>
          </a:p>
        </p:txBody>
      </p:sp>
    </p:spTree>
    <p:extLst>
      <p:ext uri="{BB962C8B-B14F-4D97-AF65-F5344CB8AC3E}">
        <p14:creationId xmlns:p14="http://schemas.microsoft.com/office/powerpoint/2010/main" val="1792275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2476500" y="3619500"/>
            <a:ext cx="13335000" cy="1982594"/>
          </a:xfrm>
          <a:prstGeom prst="rect">
            <a:avLst/>
          </a:prstGeom>
        </p:spPr>
        <p:txBody>
          <a:bodyPr vert="horz" wrap="square" lIns="0" tIns="12700" rIns="0" bIns="0" rtlCol="0">
            <a:spAutoFit/>
          </a:bodyPr>
          <a:lstStyle/>
          <a:p>
            <a:pPr algn="ctr"/>
            <a:r>
              <a:rPr lang="en-US" sz="3200" dirty="0">
                <a:latin typeface="Segoe UI" panose="020B0502040204020203" pitchFamily="34" charset="0"/>
                <a:cs typeface="Segoe UI" panose="020B0502040204020203" pitchFamily="34" charset="0"/>
              </a:rPr>
              <a:t>All the analysis has been performed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in excel. This tool is also used to create graphical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representation of the results and to understand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the result set better.</a:t>
            </a:r>
            <a:endParaRPr lang="en-US" sz="3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4225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400" y="198292"/>
            <a:ext cx="17655810" cy="443711"/>
          </a:xfrm>
          <a:prstGeom prst="rect">
            <a:avLst/>
          </a:prstGeom>
        </p:spPr>
        <p:txBody>
          <a:bodyPr vert="horz" wrap="square" lIns="0" tIns="12700" rIns="0" bIns="0" rtlCol="0">
            <a:spAutoFit/>
          </a:bodyPr>
          <a:lstStyle/>
          <a:p>
            <a:pPr lvl="0" algn="ctr" defTabSz="914400" eaLnBrk="0" fontAlgn="base" hangingPunct="0">
              <a:spcAft>
                <a:spcPct val="0"/>
              </a:spcAft>
            </a:pPr>
            <a:r>
              <a:rPr lang="en-US" altLang="en-US" sz="2800" b="1" dirty="0">
                <a:solidFill>
                  <a:schemeClr val="tx1"/>
                </a:solidFill>
                <a:latin typeface="Segoe UI" panose="020B0502040204020203" pitchFamily="34" charset="0"/>
                <a:cs typeface="Segoe UI" panose="020B0502040204020203" pitchFamily="34" charset="0"/>
              </a:rPr>
              <a:t>Handling Missing Values</a:t>
            </a:r>
          </a:p>
        </p:txBody>
      </p:sp>
      <p:sp>
        <p:nvSpPr>
          <p:cNvPr id="10" name="Rectangle 4">
            <a:extLst>
              <a:ext uri="{FF2B5EF4-FFF2-40B4-BE49-F238E27FC236}">
                <a16:creationId xmlns:a16="http://schemas.microsoft.com/office/drawing/2014/main" id="{2BB35CE1-83EB-46C3-CC2D-C48A2F77F3E7}"/>
              </a:ext>
            </a:extLst>
          </p:cNvPr>
          <p:cNvSpPr>
            <a:spLocks noChangeArrowheads="1"/>
          </p:cNvSpPr>
          <p:nvPr/>
        </p:nvSpPr>
        <p:spPr bwMode="auto">
          <a:xfrm>
            <a:off x="838200" y="611490"/>
            <a:ext cx="15594334" cy="906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300" dirty="0">
                <a:latin typeface="Segoe UI" panose="020B0502040204020203" pitchFamily="34" charset="0"/>
                <a:cs typeface="Segoe UI" panose="020B0502040204020203" pitchFamily="34" charset="0"/>
              </a:rPr>
              <a:t>1.</a:t>
            </a:r>
            <a:r>
              <a:rPr kumimoji="0" lang="en-US" altLang="en-US" sz="2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Count of Missing Values</a:t>
            </a:r>
            <a:r>
              <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br>
              <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endPar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latin typeface="Segoe UI" panose="020B0502040204020203" pitchFamily="34" charset="0"/>
                <a:cs typeface="Segoe UI" panose="020B0502040204020203" pitchFamily="34" charset="0"/>
              </a:rPr>
              <a:t>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used the COUNTBLANK function in Excel to calculate the total number of blank (null) values in each column.</a:t>
            </a:r>
          </a:p>
          <a:p>
            <a:pPr marL="0" marR="0" lvl="0" indent="0" algn="l" defTabSz="914400" rtl="0" eaLnBrk="0" fontAlgn="base" latinLnBrk="0" hangingPunct="0">
              <a:lnSpc>
                <a:spcPct val="100000"/>
              </a:lnSpc>
              <a:spcBef>
                <a:spcPct val="0"/>
              </a:spcBef>
              <a:spcAft>
                <a:spcPct val="0"/>
              </a:spcAft>
              <a:buClrTx/>
              <a:buSzTx/>
              <a:tabLst/>
            </a:pPr>
            <a:r>
              <a:rPr lang="en-US" altLang="en-US" sz="2300" dirty="0">
                <a:latin typeface="Segoe UI" panose="020B0502040204020203" pitchFamily="34" charset="0"/>
                <a:cs typeface="Segoe UI" panose="020B0502040204020203" pitchFamily="34" charset="0"/>
              </a:rPr>
              <a:t> </a:t>
            </a:r>
            <a:endPar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Percentage of Missing Values</a:t>
            </a:r>
            <a:r>
              <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br>
              <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endParaRPr kumimoji="0" lang="en-US" altLang="en-US" sz="24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calculated the percentage of missing values for each column using the formula:</a:t>
            </a:r>
            <a:b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 (Number of Missing Values in the Column / Total Row Count) * 100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3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3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Column Elimination Based on Missing Data</a:t>
            </a:r>
            <a:r>
              <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Columns with more than </a:t>
            </a: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33%</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missing values were </a:t>
            </a: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dropped</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from the dataset, as they were considered to have </a:t>
            </a:r>
          </a:p>
          <a:p>
            <a:pPr marL="457200" marR="0" lvl="1" indent="0" algn="l" defTabSz="914400" rtl="0" eaLnBrk="0" fontAlgn="base" latinLnBrk="0" hangingPunct="0">
              <a:lnSpc>
                <a:spcPct val="100000"/>
              </a:lnSpc>
              <a:spcBef>
                <a:spcPct val="0"/>
              </a:spcBef>
              <a:spcAft>
                <a:spcPct val="0"/>
              </a:spcAft>
              <a:buClrTx/>
              <a:buSzTx/>
              <a:tabLst/>
            </a:pPr>
            <a:r>
              <a:rPr lang="en-US" altLang="en-US" sz="2000" dirty="0">
                <a:latin typeface="Segoe UI" panose="020B0502040204020203" pitchFamily="34" charset="0"/>
                <a:cs typeface="Segoe UI" panose="020B0502040204020203" pitchFamily="34" charset="0"/>
              </a:rPr>
              <a:t>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insufficient data for meaningful analysis.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For columns with </a:t>
            </a: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less than 33%</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missing values, I applied </a:t>
            </a: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data imputation techniques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to handle the missing entries.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3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Imputation Techniques Used</a:t>
            </a:r>
            <a:r>
              <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Mean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For continuous numerical columns.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Median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For skewed numerical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Mode </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For categorical variables.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This approach helped retain the integrity of the dataset while minimizing data loss and ensuring better model reliability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 further analysis.</a:t>
            </a:r>
          </a:p>
        </p:txBody>
      </p:sp>
    </p:spTree>
    <p:extLst>
      <p:ext uri="{BB962C8B-B14F-4D97-AF65-F5344CB8AC3E}">
        <p14:creationId xmlns:p14="http://schemas.microsoft.com/office/powerpoint/2010/main" val="3116051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16AA6-82DF-BEBE-0490-2FE383E6F66E}"/>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3534EEFB-FE40-0044-F9EA-97874A9598D3}"/>
              </a:ext>
            </a:extLst>
          </p:cNvPr>
          <p:cNvSpPr txBox="1">
            <a:spLocks noGrp="1"/>
          </p:cNvSpPr>
          <p:nvPr>
            <p:ph type="title"/>
          </p:nvPr>
        </p:nvSpPr>
        <p:spPr>
          <a:xfrm>
            <a:off x="410657" y="376437"/>
            <a:ext cx="17655810" cy="443711"/>
          </a:xfrm>
          <a:prstGeom prst="rect">
            <a:avLst/>
          </a:prstGeom>
        </p:spPr>
        <p:txBody>
          <a:bodyPr vert="horz" wrap="square" lIns="0" tIns="12700" rIns="0" bIns="0" rtlCol="0">
            <a:spAutoFit/>
          </a:bodyPr>
          <a:lstStyle/>
          <a:p>
            <a:pPr marL="12700">
              <a:spcBef>
                <a:spcPts val="100"/>
              </a:spcBef>
            </a:pPr>
            <a:r>
              <a:rPr lang="en-IN" sz="2800" b="1" spc="440" dirty="0">
                <a:solidFill>
                  <a:schemeClr val="tx1"/>
                </a:solidFill>
                <a:latin typeface="Segoe UI" panose="020B0502040204020203" pitchFamily="34" charset="0"/>
                <a:cs typeface="Segoe UI" panose="020B0502040204020203" pitchFamily="34" charset="0"/>
              </a:rPr>
              <a:t>Removed Column</a:t>
            </a:r>
            <a:endParaRPr sz="2800" b="1" spc="440" dirty="0">
              <a:solidFill>
                <a:schemeClr val="tx1"/>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270F9C07-A541-956D-77D2-8DFC08EF1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485900"/>
            <a:ext cx="11009524" cy="7980952"/>
          </a:xfrm>
          <a:prstGeom prst="rect">
            <a:avLst/>
          </a:prstGeom>
        </p:spPr>
      </p:pic>
    </p:spTree>
    <p:extLst>
      <p:ext uri="{BB962C8B-B14F-4D97-AF65-F5344CB8AC3E}">
        <p14:creationId xmlns:p14="http://schemas.microsoft.com/office/powerpoint/2010/main" val="424818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260FC-5F26-F84E-BDDC-4CDD63A2B91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9993DD5-831A-0AF9-A420-5E1700EC9D92}"/>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OUTLIERS</a:t>
            </a:r>
            <a:endParaRPr sz="4000" b="1" spc="44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0E6A89C-A120-53FD-932F-03F61F5D9A7B}"/>
              </a:ext>
            </a:extLst>
          </p:cNvPr>
          <p:cNvSpPr txBox="1"/>
          <p:nvPr/>
        </p:nvSpPr>
        <p:spPr>
          <a:xfrm>
            <a:off x="152399" y="1238389"/>
            <a:ext cx="17983200" cy="461665"/>
          </a:xfrm>
          <a:prstGeom prst="rect">
            <a:avLst/>
          </a:prstGeom>
          <a:noFill/>
        </p:spPr>
        <p:txBody>
          <a:bodyPr wrap="square" rtlCol="0">
            <a:spAutoFit/>
          </a:bodyPr>
          <a:lstStyle/>
          <a:p>
            <a:pPr algn="ctr"/>
            <a:r>
              <a:rPr lang="en-US" sz="2400" b="1" dirty="0"/>
              <a:t>AMT_INCOME_TOTAL</a:t>
            </a:r>
            <a:endParaRPr lang="en-IN" sz="2400" b="1" dirty="0"/>
          </a:p>
        </p:txBody>
      </p:sp>
      <p:pic>
        <p:nvPicPr>
          <p:cNvPr id="8" name="Picture 7">
            <a:extLst>
              <a:ext uri="{FF2B5EF4-FFF2-40B4-BE49-F238E27FC236}">
                <a16:creationId xmlns:a16="http://schemas.microsoft.com/office/drawing/2014/main" id="{3747023A-0938-1842-094D-E8A6F428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3781060"/>
            <a:ext cx="7389377" cy="458642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F58C6B8-AB12-8E56-9EF5-053EDB683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23" y="3856221"/>
            <a:ext cx="7032840" cy="443609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5FBA75F-5A81-04D7-C800-95DE03941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694" y="2058658"/>
            <a:ext cx="7161905" cy="60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FD7F5C6-D08D-2561-5B6E-C38126AD3C8E}"/>
              </a:ext>
            </a:extLst>
          </p:cNvPr>
          <p:cNvSpPr txBox="1"/>
          <p:nvPr/>
        </p:nvSpPr>
        <p:spPr>
          <a:xfrm>
            <a:off x="774905" y="8582591"/>
            <a:ext cx="16738190" cy="1200329"/>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The data shows Quartile 1 at ₹1,12,500 and Quartile 3 at ₹2,02,500, with an interquartile range of ₹90,000. The boxplot reveals a right-skewed distribution, with most values clustered below ₹2,00,000. There are a few higher values approaching the upper limit, indicating possible mild outliers.</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E0AEDA7-61BE-E339-929A-4CF1AD82A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952" y="2822356"/>
            <a:ext cx="10438095" cy="847619"/>
          </a:xfrm>
          <a:prstGeom prst="rect">
            <a:avLst/>
          </a:prstGeom>
        </p:spPr>
      </p:pic>
    </p:spTree>
    <p:extLst>
      <p:ext uri="{BB962C8B-B14F-4D97-AF65-F5344CB8AC3E}">
        <p14:creationId xmlns:p14="http://schemas.microsoft.com/office/powerpoint/2010/main" val="3423920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AFEE-2EC0-EEAE-6076-5E7BB1AE50C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663C41D-0583-D431-E548-33138E0C9BA3}"/>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OUTLIERS</a:t>
            </a:r>
            <a:endParaRPr sz="4000" b="1" spc="44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542392F9-4812-3AEF-A89C-EF3725B79213}"/>
              </a:ext>
            </a:extLst>
          </p:cNvPr>
          <p:cNvSpPr txBox="1"/>
          <p:nvPr/>
        </p:nvSpPr>
        <p:spPr>
          <a:xfrm>
            <a:off x="152400" y="1472235"/>
            <a:ext cx="17983200" cy="461665"/>
          </a:xfrm>
          <a:prstGeom prst="rect">
            <a:avLst/>
          </a:prstGeom>
          <a:noFill/>
        </p:spPr>
        <p:txBody>
          <a:bodyPr wrap="square" rtlCol="0">
            <a:spAutoFit/>
          </a:bodyPr>
          <a:lstStyle/>
          <a:p>
            <a:pPr algn="ctr">
              <a:defRPr/>
            </a:pPr>
            <a:r>
              <a:rPr lang="en-US" sz="2400" b="1" dirty="0">
                <a:latin typeface="Segoe UI" panose="020B0502040204020203" pitchFamily="34" charset="0"/>
                <a:cs typeface="Segoe UI" panose="020B0502040204020203" pitchFamily="34" charset="0"/>
              </a:rPr>
              <a:t>DAYS_EMPLOYED(YR)</a:t>
            </a:r>
          </a:p>
        </p:txBody>
      </p:sp>
      <p:pic>
        <p:nvPicPr>
          <p:cNvPr id="19" name="Picture 18">
            <a:extLst>
              <a:ext uri="{FF2B5EF4-FFF2-40B4-BE49-F238E27FC236}">
                <a16:creationId xmlns:a16="http://schemas.microsoft.com/office/drawing/2014/main" id="{4684FE7E-EB97-E595-8D7D-9BED67B05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046" y="3381979"/>
            <a:ext cx="8961905" cy="600000"/>
          </a:xfrm>
          <a:prstGeom prst="rect">
            <a:avLst/>
          </a:prstGeom>
        </p:spPr>
      </p:pic>
      <p:pic>
        <p:nvPicPr>
          <p:cNvPr id="21" name="Picture 20">
            <a:extLst>
              <a:ext uri="{FF2B5EF4-FFF2-40B4-BE49-F238E27FC236}">
                <a16:creationId xmlns:a16="http://schemas.microsoft.com/office/drawing/2014/main" id="{AFB55725-4AD8-4D17-6577-2F03BFE31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666" y="2378244"/>
            <a:ext cx="6266667" cy="600000"/>
          </a:xfrm>
          <a:prstGeom prst="rect">
            <a:avLst/>
          </a:prstGeom>
        </p:spPr>
      </p:pic>
      <p:pic>
        <p:nvPicPr>
          <p:cNvPr id="23" name="Picture 22">
            <a:extLst>
              <a:ext uri="{FF2B5EF4-FFF2-40B4-BE49-F238E27FC236}">
                <a16:creationId xmlns:a16="http://schemas.microsoft.com/office/drawing/2014/main" id="{94ED4854-F836-4D6F-4AD1-BC142D6A7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93" y="4426323"/>
            <a:ext cx="8552381" cy="4428571"/>
          </a:xfrm>
          <a:prstGeom prst="rect">
            <a:avLst/>
          </a:prstGeom>
        </p:spPr>
      </p:pic>
      <p:sp>
        <p:nvSpPr>
          <p:cNvPr id="24" name="TextBox 23">
            <a:extLst>
              <a:ext uri="{FF2B5EF4-FFF2-40B4-BE49-F238E27FC236}">
                <a16:creationId xmlns:a16="http://schemas.microsoft.com/office/drawing/2014/main" id="{7C3AF639-67E3-AFC5-1A73-BA8066C78F2E}"/>
              </a:ext>
            </a:extLst>
          </p:cNvPr>
          <p:cNvSpPr txBox="1"/>
          <p:nvPr/>
        </p:nvSpPr>
        <p:spPr>
          <a:xfrm>
            <a:off x="9753600" y="4290450"/>
            <a:ext cx="8382000" cy="4493538"/>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After analyzing the data for years of employment, I found that most people have only worked for a few years, with the median being 6 years. The minimum is 0 years, which could indicate someone just started, while the maximum is an unrealistic 1,001 years—clearly a major error in the data. The average (mean) is extremely high at 184 years; this is also because of these incorrect outlier values. Most values actually fall below 16 years, and only a few extreme data points are distorting the overall picture.</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The data set for employment years has major outliers and mistakes that make the average misleading. Most people have worked for less than 16 years, but impossible values (like 1,001 years) need to be fixed or removed for the analysis to be useful. </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7513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C41F-62CA-B774-F0BF-9ED779B472C3}"/>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53C29B4-1AF7-8DFF-00D8-B06A42191C84}"/>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OUTLIERS</a:t>
            </a:r>
            <a:endParaRPr sz="4000" b="1" spc="44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02B4B7B3-EA3C-0B44-CC3A-165EFE9FF223}"/>
              </a:ext>
            </a:extLst>
          </p:cNvPr>
          <p:cNvSpPr txBox="1"/>
          <p:nvPr/>
        </p:nvSpPr>
        <p:spPr>
          <a:xfrm>
            <a:off x="152400" y="1472235"/>
            <a:ext cx="17983200" cy="461665"/>
          </a:xfrm>
          <a:prstGeom prst="rect">
            <a:avLst/>
          </a:prstGeom>
          <a:noFill/>
        </p:spPr>
        <p:txBody>
          <a:bodyPr wrap="square" rtlCol="0">
            <a:spAutoFit/>
          </a:bodyPr>
          <a:lstStyle/>
          <a:p>
            <a:pPr algn="ctr">
              <a:defRPr/>
            </a:pPr>
            <a:r>
              <a:rPr lang="en-US" sz="2400" b="1" dirty="0">
                <a:latin typeface="Segoe UI" panose="020B0502040204020203" pitchFamily="34" charset="0"/>
                <a:cs typeface="Segoe UI" panose="020B0502040204020203" pitchFamily="34" charset="0"/>
              </a:rPr>
              <a:t>DAYS_BIRTH(YR)</a:t>
            </a:r>
          </a:p>
        </p:txBody>
      </p:sp>
      <p:pic>
        <p:nvPicPr>
          <p:cNvPr id="4" name="Picture 3">
            <a:extLst>
              <a:ext uri="{FF2B5EF4-FFF2-40B4-BE49-F238E27FC236}">
                <a16:creationId xmlns:a16="http://schemas.microsoft.com/office/drawing/2014/main" id="{B957C602-CD6C-0DAD-B3B2-44F6605CC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4762500"/>
            <a:ext cx="6640909" cy="4052265"/>
          </a:xfrm>
          <a:prstGeom prst="rect">
            <a:avLst/>
          </a:prstGeom>
        </p:spPr>
      </p:pic>
      <p:pic>
        <p:nvPicPr>
          <p:cNvPr id="7" name="Picture 6">
            <a:extLst>
              <a:ext uri="{FF2B5EF4-FFF2-40B4-BE49-F238E27FC236}">
                <a16:creationId xmlns:a16="http://schemas.microsoft.com/office/drawing/2014/main" id="{7E129F77-8B80-7C39-7A8E-2F5F4DF1D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495" y="3410623"/>
            <a:ext cx="7190476" cy="676190"/>
          </a:xfrm>
          <a:prstGeom prst="rect">
            <a:avLst/>
          </a:prstGeom>
        </p:spPr>
      </p:pic>
      <p:pic>
        <p:nvPicPr>
          <p:cNvPr id="9" name="Picture 8">
            <a:extLst>
              <a:ext uri="{FF2B5EF4-FFF2-40B4-BE49-F238E27FC236}">
                <a16:creationId xmlns:a16="http://schemas.microsoft.com/office/drawing/2014/main" id="{1284EB47-D8BE-4757-609F-4E99132AB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448" y="2302143"/>
            <a:ext cx="6228571" cy="619048"/>
          </a:xfrm>
          <a:prstGeom prst="rect">
            <a:avLst/>
          </a:prstGeom>
        </p:spPr>
      </p:pic>
      <p:sp>
        <p:nvSpPr>
          <p:cNvPr id="10" name="TextBox 9">
            <a:extLst>
              <a:ext uri="{FF2B5EF4-FFF2-40B4-BE49-F238E27FC236}">
                <a16:creationId xmlns:a16="http://schemas.microsoft.com/office/drawing/2014/main" id="{55B303B6-B31A-3058-1C03-53C4DE9EDBEF}"/>
              </a:ext>
            </a:extLst>
          </p:cNvPr>
          <p:cNvSpPr txBox="1"/>
          <p:nvPr/>
        </p:nvSpPr>
        <p:spPr>
          <a:xfrm>
            <a:off x="9601200" y="4686300"/>
            <a:ext cx="7467600" cy="3816429"/>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The analysis of the DATS_BIRTH data reveals that most values are concentrated between 34 and 54, as indicated by the interquartile range. The mean (44), median (43), and mode (30) suggest a fairly symmetrical distribution, with a minimum of 21 and a maximum of 69. The boxplot does not show significant outliers and confirms that most data points are close to the center, with only a few at the extremes. Overall, the distribution appears balanced, and there are no serious anomalies. In conclusion, this dataset presents a reliable and typical distribution, making it suitable for further analysis or decision-making</a:t>
            </a:r>
            <a:endParaRPr lang="en-IN"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1718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6D31F-AEA4-FBCC-2A6D-864072D70DE4}"/>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C6ADBCA1-90B8-835F-1F05-19F4432C2DE1}"/>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OUTLIERS</a:t>
            </a:r>
            <a:endParaRPr sz="4000" b="1" spc="44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023A988F-C387-4D05-42FA-4846AB03E4BC}"/>
              </a:ext>
            </a:extLst>
          </p:cNvPr>
          <p:cNvSpPr txBox="1"/>
          <p:nvPr/>
        </p:nvSpPr>
        <p:spPr>
          <a:xfrm>
            <a:off x="152400" y="1472235"/>
            <a:ext cx="17983200" cy="461665"/>
          </a:xfrm>
          <a:prstGeom prst="rect">
            <a:avLst/>
          </a:prstGeom>
          <a:noFill/>
        </p:spPr>
        <p:txBody>
          <a:bodyPr wrap="square" rtlCol="0">
            <a:spAutoFit/>
          </a:bodyPr>
          <a:lstStyle/>
          <a:p>
            <a:pPr algn="ctr">
              <a:defRPr/>
            </a:pPr>
            <a:r>
              <a:rPr lang="en-US" sz="2400" b="1" dirty="0">
                <a:latin typeface="Segoe UI" panose="020B0502040204020203" pitchFamily="34" charset="0"/>
                <a:cs typeface="Segoe UI" panose="020B0502040204020203" pitchFamily="34" charset="0"/>
              </a:rPr>
              <a:t>CNT_CHILDREN</a:t>
            </a:r>
          </a:p>
        </p:txBody>
      </p:sp>
      <p:pic>
        <p:nvPicPr>
          <p:cNvPr id="11" name="Picture 10">
            <a:extLst>
              <a:ext uri="{FF2B5EF4-FFF2-40B4-BE49-F238E27FC236}">
                <a16:creationId xmlns:a16="http://schemas.microsoft.com/office/drawing/2014/main" id="{CC7E8947-E55B-9A6A-6C7A-1E62264FC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286" y="3752570"/>
            <a:ext cx="6285714" cy="3914286"/>
          </a:xfrm>
          <a:prstGeom prst="rect">
            <a:avLst/>
          </a:prstGeom>
        </p:spPr>
      </p:pic>
      <p:pic>
        <p:nvPicPr>
          <p:cNvPr id="13" name="Picture 12">
            <a:extLst>
              <a:ext uri="{FF2B5EF4-FFF2-40B4-BE49-F238E27FC236}">
                <a16:creationId xmlns:a16="http://schemas.microsoft.com/office/drawing/2014/main" id="{3194B956-E0F6-78CE-2C76-A754E137B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512" y="2358599"/>
            <a:ext cx="12224178" cy="764011"/>
          </a:xfrm>
          <a:prstGeom prst="rect">
            <a:avLst/>
          </a:prstGeom>
        </p:spPr>
      </p:pic>
      <p:sp>
        <p:nvSpPr>
          <p:cNvPr id="14" name="TextBox 13">
            <a:extLst>
              <a:ext uri="{FF2B5EF4-FFF2-40B4-BE49-F238E27FC236}">
                <a16:creationId xmlns:a16="http://schemas.microsoft.com/office/drawing/2014/main" id="{5631910B-72FB-FCC4-F6FB-74E009075268}"/>
              </a:ext>
            </a:extLst>
          </p:cNvPr>
          <p:cNvSpPr txBox="1"/>
          <p:nvPr/>
        </p:nvSpPr>
        <p:spPr>
          <a:xfrm>
            <a:off x="457199" y="8067745"/>
            <a:ext cx="17373601" cy="1785104"/>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By looking at the number of children (CNT_CHILDREN) in this data, it's clear that most people have no children, and only a smaller group have one or two. A very tiny number have more than five children, and the highest is 11, which is very rare. The average number of children is less than one, showing that having no or just one child is most common. Most of the data is tightly grouped at the low end, and the spread (variation) is small, though there are a few unusual cases with many children. In conclusion, this group mainly consists of people with few or no children, and only a handful of families are larger outliers</a:t>
            </a:r>
            <a:endParaRPr lang="en-IN" sz="2200" dirty="0">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529C7256-D4D2-D266-93F4-7632A26A2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3776379"/>
            <a:ext cx="6514286" cy="3866667"/>
          </a:xfrm>
          <a:prstGeom prst="rect">
            <a:avLst/>
          </a:prstGeom>
        </p:spPr>
      </p:pic>
    </p:spTree>
    <p:extLst>
      <p:ext uri="{BB962C8B-B14F-4D97-AF65-F5344CB8AC3E}">
        <p14:creationId xmlns:p14="http://schemas.microsoft.com/office/powerpoint/2010/main" val="862881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78E6-EBBC-D802-D2A9-017445C4E88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6B2B1B6F-B61E-6E92-ADE5-5AE189566B80}"/>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OUTLIERS</a:t>
            </a:r>
            <a:endParaRPr sz="4000" b="1" spc="44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0666D38D-CAF2-0B7A-D636-FCF87800EFED}"/>
              </a:ext>
            </a:extLst>
          </p:cNvPr>
          <p:cNvSpPr txBox="1"/>
          <p:nvPr/>
        </p:nvSpPr>
        <p:spPr>
          <a:xfrm>
            <a:off x="152400" y="1472235"/>
            <a:ext cx="17983200" cy="461665"/>
          </a:xfrm>
          <a:prstGeom prst="rect">
            <a:avLst/>
          </a:prstGeom>
          <a:noFill/>
        </p:spPr>
        <p:txBody>
          <a:bodyPr wrap="square" rtlCol="0">
            <a:spAutoFit/>
          </a:bodyPr>
          <a:lstStyle/>
          <a:p>
            <a:pPr algn="ctr">
              <a:defRPr/>
            </a:pPr>
            <a:r>
              <a:rPr lang="en-US" sz="2400" b="1" dirty="0">
                <a:latin typeface="Segoe UI" panose="020B0502040204020203" pitchFamily="34" charset="0"/>
                <a:cs typeface="Segoe UI" panose="020B0502040204020203" pitchFamily="34" charset="0"/>
              </a:rPr>
              <a:t>AMT_CREDIT</a:t>
            </a:r>
          </a:p>
        </p:txBody>
      </p:sp>
      <p:sp>
        <p:nvSpPr>
          <p:cNvPr id="14" name="TextBox 13">
            <a:extLst>
              <a:ext uri="{FF2B5EF4-FFF2-40B4-BE49-F238E27FC236}">
                <a16:creationId xmlns:a16="http://schemas.microsoft.com/office/drawing/2014/main" id="{EA3E738C-F947-4330-8674-7A14E7AECEA0}"/>
              </a:ext>
            </a:extLst>
          </p:cNvPr>
          <p:cNvSpPr txBox="1"/>
          <p:nvPr/>
        </p:nvSpPr>
        <p:spPr>
          <a:xfrm>
            <a:off x="8153400" y="4008497"/>
            <a:ext cx="8305800" cy="3816429"/>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Looking at the credit amount data (AMT_CREDIT), most people in this group get credits between ₹2,70,000 and ₹8,08,650, with an average of around ₹5,99,700. The middle value is slightly lower at ₹5,14,777, which means many people receive amounts below the average due to a few very large credits pulling the mean up. The smallest credit is ₹45,000, while the largest is ₹40,50,000, but such high values are extremely rare and can be seen as outliers. Overall, most people get moderate-sized credits, and only a handful get unusually large amounts, so the main takeaway is that typical credit amounts are clustered in the lower range, with few exceptions</a:t>
            </a:r>
            <a:endParaRPr lang="en-IN" sz="2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1B5B301-BAE8-A587-FD11-2808126D0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634450"/>
            <a:ext cx="6857143" cy="4190476"/>
          </a:xfrm>
          <a:prstGeom prst="rect">
            <a:avLst/>
          </a:prstGeom>
        </p:spPr>
      </p:pic>
      <p:pic>
        <p:nvPicPr>
          <p:cNvPr id="7" name="Picture 6">
            <a:extLst>
              <a:ext uri="{FF2B5EF4-FFF2-40B4-BE49-F238E27FC236}">
                <a16:creationId xmlns:a16="http://schemas.microsoft.com/office/drawing/2014/main" id="{D641913C-B8B1-75AE-9186-D9680245C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2876693"/>
            <a:ext cx="7676190" cy="619048"/>
          </a:xfrm>
          <a:prstGeom prst="rect">
            <a:avLst/>
          </a:prstGeom>
        </p:spPr>
      </p:pic>
      <p:pic>
        <p:nvPicPr>
          <p:cNvPr id="9" name="Picture 8">
            <a:extLst>
              <a:ext uri="{FF2B5EF4-FFF2-40B4-BE49-F238E27FC236}">
                <a16:creationId xmlns:a16="http://schemas.microsoft.com/office/drawing/2014/main" id="{CD2A76A1-2168-4540-0E2B-2E40F862A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838598"/>
            <a:ext cx="6857143" cy="695238"/>
          </a:xfrm>
          <a:prstGeom prst="rect">
            <a:avLst/>
          </a:prstGeom>
        </p:spPr>
      </p:pic>
    </p:spTree>
    <p:extLst>
      <p:ext uri="{BB962C8B-B14F-4D97-AF65-F5344CB8AC3E}">
        <p14:creationId xmlns:p14="http://schemas.microsoft.com/office/powerpoint/2010/main" val="71198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2690-184E-7C3A-AD92-75D60623F52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8791D520-9BD4-834C-E5E1-B9204BD565BD}"/>
              </a:ext>
            </a:extLst>
          </p:cNvPr>
          <p:cNvSpPr txBox="1">
            <a:spLocks noGrp="1"/>
          </p:cNvSpPr>
          <p:nvPr>
            <p:ph type="title"/>
          </p:nvPr>
        </p:nvSpPr>
        <p:spPr>
          <a:xfrm>
            <a:off x="316095" y="419100"/>
            <a:ext cx="17655810" cy="689932"/>
          </a:xfrm>
          <a:prstGeom prst="rect">
            <a:avLst/>
          </a:prstGeom>
        </p:spPr>
        <p:txBody>
          <a:bodyPr vert="horz" wrap="square" lIns="0" tIns="12700" rIns="0" bIns="0" rtlCol="0">
            <a:spAutoFit/>
          </a:bodyPr>
          <a:lstStyle/>
          <a:p>
            <a:pPr marL="12700" algn="ctr">
              <a:spcBef>
                <a:spcPts val="100"/>
              </a:spcBef>
            </a:pPr>
            <a:r>
              <a:rPr lang="en-IN" sz="4400" b="1" dirty="0">
                <a:latin typeface="Segoe UI" panose="020B0502040204020203" pitchFamily="34" charset="0"/>
                <a:cs typeface="Segoe UI" panose="020B0502040204020203" pitchFamily="34" charset="0"/>
              </a:rPr>
              <a:t>Data Imbalance</a:t>
            </a:r>
            <a:endParaRPr sz="44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9E4E416-6D03-0DEA-0BB2-1C101AA4CE50}"/>
              </a:ext>
            </a:extLst>
          </p:cNvPr>
          <p:cNvSpPr txBox="1"/>
          <p:nvPr/>
        </p:nvSpPr>
        <p:spPr>
          <a:xfrm>
            <a:off x="7924800" y="2781300"/>
            <a:ext cx="7086600" cy="5262979"/>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The loan application dataset shows a strong data imbalance between classes. About 92% of records belong to class 0 (no default) and only 8% to class 1 (default), as reflected in both the summary table and the pie chart. This means the vast majority of applicants do not default, while a small portion do. Such an uneven distribution may impact the performance of predictive models, making them biased toward predicting the majority (non-default) class. To ensure accurate and fair results, it is important to address this imbalance—using techniques like oversampling the minority class, </a:t>
            </a:r>
            <a:r>
              <a:rPr lang="en-US" sz="2400" dirty="0" err="1">
                <a:latin typeface="Segoe UI" panose="020B0502040204020203" pitchFamily="34" charset="0"/>
                <a:cs typeface="Segoe UI" panose="020B0502040204020203" pitchFamily="34" charset="0"/>
              </a:rPr>
              <a:t>undersampling</a:t>
            </a:r>
            <a:r>
              <a:rPr lang="en-US" sz="2400" dirty="0">
                <a:latin typeface="Segoe UI" panose="020B0502040204020203" pitchFamily="34" charset="0"/>
                <a:cs typeface="Segoe UI" panose="020B0502040204020203" pitchFamily="34" charset="0"/>
              </a:rPr>
              <a:t> the majority, or applying specialized algorithms for imbalanced data.</a:t>
            </a:r>
            <a:endParaRPr lang="en-IN" sz="24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2A1384D8-B71E-1FE5-9705-417B6EE33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057" y="4914900"/>
            <a:ext cx="3952381" cy="3285714"/>
          </a:xfrm>
          <a:prstGeom prst="rect">
            <a:avLst/>
          </a:prstGeom>
        </p:spPr>
      </p:pic>
      <p:pic>
        <p:nvPicPr>
          <p:cNvPr id="10" name="Picture 9">
            <a:extLst>
              <a:ext uri="{FF2B5EF4-FFF2-40B4-BE49-F238E27FC236}">
                <a16:creationId xmlns:a16="http://schemas.microsoft.com/office/drawing/2014/main" id="{F5D557DF-02A8-7A74-682E-802B59BC2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056" y="2891066"/>
            <a:ext cx="3193143" cy="1300480"/>
          </a:xfrm>
          <a:prstGeom prst="rect">
            <a:avLst/>
          </a:prstGeom>
        </p:spPr>
      </p:pic>
    </p:spTree>
    <p:extLst>
      <p:ext uri="{BB962C8B-B14F-4D97-AF65-F5344CB8AC3E}">
        <p14:creationId xmlns:p14="http://schemas.microsoft.com/office/powerpoint/2010/main" val="3715461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9912-7683-142F-7B2C-F222A3BD4243}"/>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8EB71642-874D-56FD-97FE-11FFF314D41F}"/>
              </a:ext>
            </a:extLst>
          </p:cNvPr>
          <p:cNvSpPr txBox="1">
            <a:spLocks noGrp="1"/>
          </p:cNvSpPr>
          <p:nvPr>
            <p:ph type="title"/>
          </p:nvPr>
        </p:nvSpPr>
        <p:spPr>
          <a:xfrm>
            <a:off x="316095" y="419100"/>
            <a:ext cx="17655810" cy="628377"/>
          </a:xfrm>
          <a:prstGeom prst="rect">
            <a:avLst/>
          </a:prstGeom>
        </p:spPr>
        <p:txBody>
          <a:bodyPr vert="horz" wrap="square" lIns="0" tIns="12700" rIns="0" bIns="0" rtlCol="0">
            <a:spAutoFit/>
          </a:bodyPr>
          <a:lstStyle/>
          <a:p>
            <a:pPr marL="12700" algn="ctr">
              <a:spcBef>
                <a:spcPts val="100"/>
              </a:spcBef>
            </a:pPr>
            <a:r>
              <a:rPr lang="en-IN" sz="4000" b="1" dirty="0">
                <a:latin typeface="Segoe UI" panose="020B0502040204020203" pitchFamily="34" charset="0"/>
                <a:cs typeface="Segoe UI" panose="020B0502040204020203" pitchFamily="34" charset="0"/>
              </a:rPr>
              <a:t>Data Imbalance</a:t>
            </a:r>
            <a:endParaRPr sz="40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53F2FEF5-54CB-F2E1-BEC8-470B033040C8}"/>
              </a:ext>
            </a:extLst>
          </p:cNvPr>
          <p:cNvSpPr txBox="1"/>
          <p:nvPr/>
        </p:nvSpPr>
        <p:spPr>
          <a:xfrm>
            <a:off x="7924800" y="2781300"/>
            <a:ext cx="7086600" cy="5262979"/>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The loan application dataset shows a strong data imbalance between classes. About 92% of records belong to class 0 (no default) and only 8% to class 1 (default), as reflected in both the summary table and the pie chart. This means the vast majority of applicants do not default, while a small portion do. Such an uneven distribution may impact the performance of predictive models, making them biased toward predicting the majority (non-default) class. To ensure accurate and fair results, it is important to address this imbalance—using techniques like oversampling the minority class, </a:t>
            </a:r>
            <a:r>
              <a:rPr lang="en-US" sz="2400" dirty="0" err="1">
                <a:latin typeface="Segoe UI" panose="020B0502040204020203" pitchFamily="34" charset="0"/>
                <a:cs typeface="Segoe UI" panose="020B0502040204020203" pitchFamily="34" charset="0"/>
              </a:rPr>
              <a:t>undersampling</a:t>
            </a:r>
            <a:r>
              <a:rPr lang="en-US" sz="2400" dirty="0">
                <a:latin typeface="Segoe UI" panose="020B0502040204020203" pitchFamily="34" charset="0"/>
                <a:cs typeface="Segoe UI" panose="020B0502040204020203" pitchFamily="34" charset="0"/>
              </a:rPr>
              <a:t> the majority, or applying specialized algorithms for imbalanced data.</a:t>
            </a:r>
            <a:endParaRPr lang="en-IN" sz="2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BF10C4C-5673-1F20-A186-8703EDD46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229100"/>
            <a:ext cx="4238410" cy="3594452"/>
          </a:xfrm>
          <a:prstGeom prst="rect">
            <a:avLst/>
          </a:prstGeom>
        </p:spPr>
      </p:pic>
      <p:pic>
        <p:nvPicPr>
          <p:cNvPr id="8" name="Picture 7">
            <a:extLst>
              <a:ext uri="{FF2B5EF4-FFF2-40B4-BE49-F238E27FC236}">
                <a16:creationId xmlns:a16="http://schemas.microsoft.com/office/drawing/2014/main" id="{25995650-73F5-D1D7-D63F-AFB448D7E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750457"/>
            <a:ext cx="3628829" cy="1132634"/>
          </a:xfrm>
          <a:prstGeom prst="rect">
            <a:avLst/>
          </a:prstGeom>
        </p:spPr>
      </p:pic>
    </p:spTree>
    <p:extLst>
      <p:ext uri="{BB962C8B-B14F-4D97-AF65-F5344CB8AC3E}">
        <p14:creationId xmlns:p14="http://schemas.microsoft.com/office/powerpoint/2010/main" val="378138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C9C43-07BF-8B57-3E69-7251379E13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63D9438-5C65-CA28-2582-35F5EC033C51}"/>
              </a:ext>
            </a:extLst>
          </p:cNvPr>
          <p:cNvSpPr txBox="1">
            <a:spLocks noGrp="1"/>
          </p:cNvSpPr>
          <p:nvPr>
            <p:ph type="title"/>
          </p:nvPr>
        </p:nvSpPr>
        <p:spPr>
          <a:xfrm>
            <a:off x="631710" y="420008"/>
            <a:ext cx="16154400" cy="982320"/>
          </a:xfrm>
          <a:prstGeom prst="rect">
            <a:avLst/>
          </a:prstGeom>
        </p:spPr>
        <p:txBody>
          <a:bodyPr vert="horz" wrap="square" lIns="0" tIns="12700" rIns="0" bIns="0" rtlCol="0">
            <a:spAutoFit/>
          </a:bodyPr>
          <a:lstStyle/>
          <a:p>
            <a:pPr marL="12700" algn="ctr">
              <a:lnSpc>
                <a:spcPct val="100000"/>
              </a:lnSpc>
              <a:spcBef>
                <a:spcPts val="100"/>
              </a:spcBef>
            </a:pPr>
            <a:r>
              <a:rPr lang="en-IN" b="1" dirty="0"/>
              <a:t>Project Approach</a:t>
            </a:r>
            <a:endParaRPr sz="4400" b="1" dirty="0">
              <a:solidFill>
                <a:schemeClr val="tx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6E8E2424-A37C-841C-9BD6-BBC4619C848D}"/>
              </a:ext>
            </a:extLst>
          </p:cNvPr>
          <p:cNvSpPr>
            <a:spLocks noGrp="1"/>
          </p:cNvSpPr>
          <p:nvPr>
            <p:ph type="sldNum" sz="quarter" idx="12"/>
          </p:nvPr>
        </p:nvSpPr>
        <p:spPr/>
        <p:txBody>
          <a:bodyPr/>
          <a:lstStyle/>
          <a:p>
            <a:fld id="{B6F15528-21DE-4FAA-801E-634DDDAF4B2B}" type="slidenum">
              <a:rPr lang="en-IN" smtClean="0"/>
              <a:t>7</a:t>
            </a:fld>
            <a:endParaRPr lang="en-IN"/>
          </a:p>
        </p:txBody>
      </p:sp>
      <p:sp>
        <p:nvSpPr>
          <p:cNvPr id="5" name="TextBox 4">
            <a:extLst>
              <a:ext uri="{FF2B5EF4-FFF2-40B4-BE49-F238E27FC236}">
                <a16:creationId xmlns:a16="http://schemas.microsoft.com/office/drawing/2014/main" id="{7B6CF636-5664-4A01-A07B-68BE0EBBB8AA}"/>
              </a:ext>
            </a:extLst>
          </p:cNvPr>
          <p:cNvSpPr txBox="1"/>
          <p:nvPr/>
        </p:nvSpPr>
        <p:spPr>
          <a:xfrm>
            <a:off x="631710" y="2019300"/>
            <a:ext cx="16764000" cy="7571303"/>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Description</a:t>
            </a:r>
          </a:p>
          <a:p>
            <a:r>
              <a:rPr lang="en-US" sz="2800" b="1"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A marriage is happening next month. According to that, the planning can be done. </a:t>
            </a:r>
          </a:p>
          <a:p>
            <a:endParaRPr lang="en-US"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Plan</a:t>
            </a:r>
            <a:r>
              <a:rPr lang="en-US" b="1" dirty="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We have to decide the marriage date by both families.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Then decide the venue of marriage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Planning for all ceremonies including engagement, </a:t>
            </a:r>
            <a:r>
              <a:rPr lang="en-US" sz="2000" dirty="0" err="1">
                <a:latin typeface="Segoe UI" panose="020B0502040204020203" pitchFamily="34" charset="0"/>
                <a:cs typeface="Segoe UI" panose="020B0502040204020203" pitchFamily="34" charset="0"/>
              </a:rPr>
              <a:t>mehendi</a:t>
            </a:r>
            <a:r>
              <a:rPr lang="en-US" sz="2000" dirty="0">
                <a:latin typeface="Segoe UI" panose="020B0502040204020203" pitchFamily="34" charset="0"/>
                <a:cs typeface="Segoe UI" panose="020B0502040204020203" pitchFamily="34" charset="0"/>
              </a:rPr>
              <a:t> , sangeet, wedding, and reception.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How much money needed for marriage means budget and Gift Exchange. </a:t>
            </a:r>
          </a:p>
          <a:p>
            <a:endParaRPr lang="en-US" sz="2000"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Prepare</a:t>
            </a:r>
            <a:r>
              <a:rPr lang="en-US" b="1" dirty="0">
                <a:latin typeface="Segoe UI" panose="020B0502040204020203" pitchFamily="34" charset="0"/>
                <a:cs typeface="Segoe UI" panose="020B0502040204020203" pitchFamily="34" charset="0"/>
              </a:rPr>
              <a:t> </a:t>
            </a:r>
          </a:p>
          <a:p>
            <a:endParaRPr lang="en-US"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Prepare the Guest List on which day guest will arrive. Making of Guest list.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Types of food served in marriage, selection of food vendor.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Which outfit ,dresses, </a:t>
            </a:r>
            <a:r>
              <a:rPr lang="en-US" sz="2000" dirty="0" err="1">
                <a:latin typeface="Segoe UI" panose="020B0502040204020203" pitchFamily="34" charset="0"/>
                <a:cs typeface="Segoe UI" panose="020B0502040204020203" pitchFamily="34" charset="0"/>
              </a:rPr>
              <a:t>jewellery</a:t>
            </a:r>
            <a:r>
              <a:rPr lang="en-US" sz="2000" dirty="0">
                <a:latin typeface="Segoe UI" panose="020B0502040204020203" pitchFamily="34" charset="0"/>
                <a:cs typeface="Segoe UI" panose="020B0502040204020203" pitchFamily="34" charset="0"/>
              </a:rPr>
              <a:t> design, photographers, decorators, DJs, and makeup artists Required in marriage. </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Room and any hotels for guest Stay and vehicles required in marriage</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66894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B7259-E528-1531-933F-2F07209AF4AE}"/>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CD61E56-C590-C081-0CF0-F479E4D0B423}"/>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UNIVARIATE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0FDE6AE-418E-715D-D2FC-AE3AD6856D88}"/>
              </a:ext>
            </a:extLst>
          </p:cNvPr>
          <p:cNvSpPr txBox="1"/>
          <p:nvPr/>
        </p:nvSpPr>
        <p:spPr>
          <a:xfrm>
            <a:off x="4953000" y="1961188"/>
            <a:ext cx="10744200" cy="3046988"/>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Looking at the income data, most people have incomes between ₹85,650 and ₹175,650. The highest group is ₹85,650–₹115,650, with over 10,000 records. Very few people have incomes above ₹385,650, and hardly anyone earns more than ₹505,650. This means the majority of people in the dataset fall into the low to middle-income ranges, with only a small number earning very high incomes.</a:t>
            </a:r>
          </a:p>
          <a:p>
            <a:r>
              <a:rPr lang="en-US" sz="2400" dirty="0">
                <a:latin typeface="Segoe UI" panose="020B0502040204020203" pitchFamily="34" charset="0"/>
                <a:cs typeface="Segoe UI" panose="020B0502040204020203" pitchFamily="34" charset="0"/>
              </a:rPr>
              <a:t>In conclusion, the income data is mostly concentrated in the low to middle ranges, with very few people earning high incomes. </a:t>
            </a:r>
            <a:endParaRPr lang="en-IN" sz="24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62F1464-FFCF-9DF6-8B0D-D79840574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33" y="6121197"/>
            <a:ext cx="8428571" cy="4057143"/>
          </a:xfrm>
          <a:prstGeom prst="rect">
            <a:avLst/>
          </a:prstGeom>
        </p:spPr>
      </p:pic>
      <p:pic>
        <p:nvPicPr>
          <p:cNvPr id="7" name="Picture 6">
            <a:extLst>
              <a:ext uri="{FF2B5EF4-FFF2-40B4-BE49-F238E27FC236}">
                <a16:creationId xmlns:a16="http://schemas.microsoft.com/office/drawing/2014/main" id="{2CD61BF4-5196-E868-6D38-641CBAE33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962" y="1622783"/>
            <a:ext cx="2904762" cy="4485714"/>
          </a:xfrm>
          <a:prstGeom prst="rect">
            <a:avLst/>
          </a:prstGeom>
        </p:spPr>
      </p:pic>
    </p:spTree>
    <p:extLst>
      <p:ext uri="{BB962C8B-B14F-4D97-AF65-F5344CB8AC3E}">
        <p14:creationId xmlns:p14="http://schemas.microsoft.com/office/powerpoint/2010/main" val="1709664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9B279-E494-0BD6-58C0-E58465D280E8}"/>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4918B47C-28E2-600A-0E8A-834CE4633499}"/>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UNIVARIATE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D1775054-D1B4-14DF-54B2-A9BE3625A8AA}"/>
              </a:ext>
            </a:extLst>
          </p:cNvPr>
          <p:cNvSpPr txBox="1"/>
          <p:nvPr/>
        </p:nvSpPr>
        <p:spPr>
          <a:xfrm>
            <a:off x="7010400" y="2673928"/>
            <a:ext cx="10744200" cy="1200329"/>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Looking at the types of loans, most people in the dataset have taken cash loans, making up about 91% of all loans. Only a small portion, around 9%, have chosen revolving loans. This shows a very strong preference for cash loans among the applicants. Because cash loans are much more common, most patterns or trends you find in the data will be about cash loans. </a:t>
            </a:r>
            <a:endParaRPr lang="en-IN" sz="2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B973241-E568-D424-27F9-BADA08888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95" y="2679371"/>
            <a:ext cx="6170982" cy="2685931"/>
          </a:xfrm>
          <a:prstGeom prst="rect">
            <a:avLst/>
          </a:prstGeom>
        </p:spPr>
      </p:pic>
      <p:pic>
        <p:nvPicPr>
          <p:cNvPr id="8" name="Picture 7">
            <a:extLst>
              <a:ext uri="{FF2B5EF4-FFF2-40B4-BE49-F238E27FC236}">
                <a16:creationId xmlns:a16="http://schemas.microsoft.com/office/drawing/2014/main" id="{3234AF22-31CA-88B0-FE65-702E02F57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656775"/>
            <a:ext cx="2866667" cy="933333"/>
          </a:xfrm>
          <a:prstGeom prst="rect">
            <a:avLst/>
          </a:prstGeom>
        </p:spPr>
      </p:pic>
      <p:sp>
        <p:nvSpPr>
          <p:cNvPr id="19" name="Rectangle 18">
            <a:extLst>
              <a:ext uri="{FF2B5EF4-FFF2-40B4-BE49-F238E27FC236}">
                <a16:creationId xmlns:a16="http://schemas.microsoft.com/office/drawing/2014/main" id="{1F8CAE23-1756-7833-F928-CAEC06133767}"/>
              </a:ext>
            </a:extLst>
          </p:cNvPr>
          <p:cNvSpPr/>
          <p:nvPr/>
        </p:nvSpPr>
        <p:spPr>
          <a:xfrm>
            <a:off x="0" y="5448300"/>
            <a:ext cx="18288000" cy="45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1" name="Picture 20">
            <a:extLst>
              <a:ext uri="{FF2B5EF4-FFF2-40B4-BE49-F238E27FC236}">
                <a16:creationId xmlns:a16="http://schemas.microsoft.com/office/drawing/2014/main" id="{E0179645-1AE4-2DA9-1B27-A432C20DD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95" y="7400273"/>
            <a:ext cx="6599989" cy="2694242"/>
          </a:xfrm>
          <a:prstGeom prst="rect">
            <a:avLst/>
          </a:prstGeom>
        </p:spPr>
      </p:pic>
      <p:pic>
        <p:nvPicPr>
          <p:cNvPr id="23" name="Picture 22">
            <a:extLst>
              <a:ext uri="{FF2B5EF4-FFF2-40B4-BE49-F238E27FC236}">
                <a16:creationId xmlns:a16="http://schemas.microsoft.com/office/drawing/2014/main" id="{F3FF3845-5AB7-820E-7E1A-377D1A701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9043" y="5644343"/>
            <a:ext cx="2914286" cy="1666667"/>
          </a:xfrm>
          <a:prstGeom prst="rect">
            <a:avLst/>
          </a:prstGeom>
        </p:spPr>
      </p:pic>
      <p:sp>
        <p:nvSpPr>
          <p:cNvPr id="24" name="TextBox 23">
            <a:extLst>
              <a:ext uri="{FF2B5EF4-FFF2-40B4-BE49-F238E27FC236}">
                <a16:creationId xmlns:a16="http://schemas.microsoft.com/office/drawing/2014/main" id="{434CF47A-1466-2244-4D89-53E0589158D1}"/>
              </a:ext>
            </a:extLst>
          </p:cNvPr>
          <p:cNvSpPr txBox="1"/>
          <p:nvPr/>
        </p:nvSpPr>
        <p:spPr>
          <a:xfrm>
            <a:off x="7162800" y="6896100"/>
            <a:ext cx="10591800" cy="1502090"/>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The family status of people who applied for loans, most applicants are married—this group is much bigger than any other, with over 32,000 records. Single people and those in a civil marriage come next but have much smaller counts. Separated and widow categories have the fewest applicants. This tells us that married people make up the largest share of loan customers, while widows and separated people are least common</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39575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EB072-DCB4-656B-F6E0-64942A1041B2}"/>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B5C6D72-43FC-8B14-9778-03AA6C2B534A}"/>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UNIVARIATE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B61255CB-C8C6-476A-EB07-31E890F32A42}"/>
              </a:ext>
            </a:extLst>
          </p:cNvPr>
          <p:cNvSpPr txBox="1"/>
          <p:nvPr/>
        </p:nvSpPr>
        <p:spPr>
          <a:xfrm>
            <a:off x="11021670" y="1983191"/>
            <a:ext cx="6838552" cy="2723823"/>
          </a:xfrm>
          <a:prstGeom prst="rect">
            <a:avLst/>
          </a:prstGeom>
          <a:noFill/>
        </p:spPr>
        <p:txBody>
          <a:bodyPr wrap="square" rtlCol="0">
            <a:spAutoFit/>
          </a:bodyPr>
          <a:lstStyle/>
          <a:p>
            <a:r>
              <a:rPr lang="en-US" sz="1900" dirty="0">
                <a:latin typeface="Segoe UI" panose="020B0502040204020203" pitchFamily="34" charset="0"/>
                <a:cs typeface="Segoe UI" panose="020B0502040204020203" pitchFamily="34" charset="0"/>
              </a:rPr>
              <a:t>The education types of people in this dataset, the vast majority have finished secondary (high school) education—almost 36,000 out of 50,000 records. Higher education, like college or university, is the next most common, but there are only about 12,000 people in this group. Very few people have an academic degree (like a PhD), lower secondary education, or incomplete higher education. This means most people who applied have just a basic school education, and only a small number went on to advanced or university-level studies.</a:t>
            </a:r>
            <a:endParaRPr lang="en-IN" sz="1900" dirty="0">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D965CBE7-BBC8-25FF-10AD-B09BF50E7170}"/>
              </a:ext>
            </a:extLst>
          </p:cNvPr>
          <p:cNvSpPr/>
          <p:nvPr/>
        </p:nvSpPr>
        <p:spPr>
          <a:xfrm>
            <a:off x="0" y="5448300"/>
            <a:ext cx="18288000" cy="45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3AFDFA51-E4ED-4E48-E10B-DDCD8AC775D4}"/>
              </a:ext>
            </a:extLst>
          </p:cNvPr>
          <p:cNvSpPr txBox="1"/>
          <p:nvPr/>
        </p:nvSpPr>
        <p:spPr>
          <a:xfrm>
            <a:off x="11021670" y="6063322"/>
            <a:ext cx="6838552" cy="2723823"/>
          </a:xfrm>
          <a:prstGeom prst="rect">
            <a:avLst/>
          </a:prstGeom>
          <a:noFill/>
        </p:spPr>
        <p:txBody>
          <a:bodyPr wrap="square" rtlCol="0">
            <a:spAutoFit/>
          </a:bodyPr>
          <a:lstStyle/>
          <a:p>
            <a:r>
              <a:rPr lang="en-US" sz="1900" dirty="0">
                <a:latin typeface="Segoe UI" panose="020B0502040204020203" pitchFamily="34" charset="0"/>
                <a:cs typeface="Segoe UI" panose="020B0502040204020203" pitchFamily="34" charset="0"/>
              </a:rPr>
              <a:t>the education types of people in this dataset, the vast majority have finished secondary (high school) education—almost 36,000 out of 50,000 records. Higher education, like college or university, is the next most common, but there are only about 12,000 people in this group. Very few people have an academic degree (like a PhD), lower secondary education, or incomplete higher education. This means most people who applied have just a basic school education, and only a small number went on to advanced or university-level studies.</a:t>
            </a:r>
            <a:endParaRPr lang="en-IN" sz="19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CA3F9A61-92EA-9C48-C53E-06566629C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78" y="2186185"/>
            <a:ext cx="6038095" cy="2847619"/>
          </a:xfrm>
          <a:prstGeom prst="rect">
            <a:avLst/>
          </a:prstGeom>
        </p:spPr>
      </p:pic>
      <p:pic>
        <p:nvPicPr>
          <p:cNvPr id="7" name="Picture 6">
            <a:extLst>
              <a:ext uri="{FF2B5EF4-FFF2-40B4-BE49-F238E27FC236}">
                <a16:creationId xmlns:a16="http://schemas.microsoft.com/office/drawing/2014/main" id="{634B8471-D1B5-6608-5B18-BAD291779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98195"/>
            <a:ext cx="2857143" cy="1695238"/>
          </a:xfrm>
          <a:prstGeom prst="rect">
            <a:avLst/>
          </a:prstGeom>
        </p:spPr>
      </p:pic>
      <p:pic>
        <p:nvPicPr>
          <p:cNvPr id="10" name="Picture 9">
            <a:extLst>
              <a:ext uri="{FF2B5EF4-FFF2-40B4-BE49-F238E27FC236}">
                <a16:creationId xmlns:a16="http://schemas.microsoft.com/office/drawing/2014/main" id="{624D6DB5-F344-5A43-BB68-FA78B29A3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78" y="6088671"/>
            <a:ext cx="5961905" cy="2638095"/>
          </a:xfrm>
          <a:prstGeom prst="rect">
            <a:avLst/>
          </a:prstGeom>
        </p:spPr>
      </p:pic>
      <p:pic>
        <p:nvPicPr>
          <p:cNvPr id="12" name="Picture 11">
            <a:extLst>
              <a:ext uri="{FF2B5EF4-FFF2-40B4-BE49-F238E27FC236}">
                <a16:creationId xmlns:a16="http://schemas.microsoft.com/office/drawing/2014/main" id="{7C8DE77E-27A7-008A-0AEC-A00E9B0E7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336" y="6441051"/>
            <a:ext cx="2923809" cy="1933333"/>
          </a:xfrm>
          <a:prstGeom prst="rect">
            <a:avLst/>
          </a:prstGeom>
        </p:spPr>
      </p:pic>
    </p:spTree>
    <p:extLst>
      <p:ext uri="{BB962C8B-B14F-4D97-AF65-F5344CB8AC3E}">
        <p14:creationId xmlns:p14="http://schemas.microsoft.com/office/powerpoint/2010/main" val="3117474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F621-6836-139B-E593-A9296224383B}"/>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1C30D473-11AD-CF17-D734-A7620508A7B9}"/>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Segmented Univariate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809C7D90-E3F8-C90F-0473-48C92FCBC025}"/>
              </a:ext>
            </a:extLst>
          </p:cNvPr>
          <p:cNvSpPr txBox="1"/>
          <p:nvPr/>
        </p:nvSpPr>
        <p:spPr>
          <a:xfrm>
            <a:off x="533400" y="7127748"/>
            <a:ext cx="16992600" cy="2308324"/>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From the income-wise segmentation, it is observed that customers with an income between ₹85,650 and ₹1,15,650 form the largest group and also have a high number of defaults (882 cases). The default rate seems to increase slightly in middle-income groups and then decline in higher-income brackets. The lowest number of defaults is seen in the highest income group (&gt;₹5,05,650), indicating that higher-income customers are less likely to default. This suggests a trend where default risk is higher in the mid-income segments, and the company should be more cautious while approving loans in those income ranges.</a:t>
            </a:r>
            <a:endParaRPr lang="en-IN" sz="2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CB992F7-BFAE-44EB-2F1D-4B4893971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1683200"/>
            <a:ext cx="8628571" cy="4495238"/>
          </a:xfrm>
          <a:prstGeom prst="rect">
            <a:avLst/>
          </a:prstGeom>
        </p:spPr>
      </p:pic>
      <p:pic>
        <p:nvPicPr>
          <p:cNvPr id="8" name="Picture 7">
            <a:extLst>
              <a:ext uri="{FF2B5EF4-FFF2-40B4-BE49-F238E27FC236}">
                <a16:creationId xmlns:a16="http://schemas.microsoft.com/office/drawing/2014/main" id="{4144C921-7E3C-B0D3-4487-4F3C975CE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683200"/>
            <a:ext cx="4247619" cy="4685714"/>
          </a:xfrm>
          <a:prstGeom prst="rect">
            <a:avLst/>
          </a:prstGeom>
        </p:spPr>
      </p:pic>
    </p:spTree>
    <p:extLst>
      <p:ext uri="{BB962C8B-B14F-4D97-AF65-F5344CB8AC3E}">
        <p14:creationId xmlns:p14="http://schemas.microsoft.com/office/powerpoint/2010/main" val="2855446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FE23-143B-FA3B-9C45-0C7FE1E43D72}"/>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A7732B11-EA88-36AC-1533-60F313DB626B}"/>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Segmented Univariate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92ECE3CA-2082-AFCE-72F3-D73676F0F6BB}"/>
              </a:ext>
            </a:extLst>
          </p:cNvPr>
          <p:cNvSpPr txBox="1"/>
          <p:nvPr/>
        </p:nvSpPr>
        <p:spPr>
          <a:xfrm>
            <a:off x="11021670" y="1983191"/>
            <a:ext cx="6838552" cy="2308324"/>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Looking at both gender and loan default status, we see that most people—whether male or female—do not default on their loans. Among females, about 93% did not default, while only 7% did. Among males, 90% did not default, and 10% did. There are more females in the data overall, but in both groups, defaulting on a loan is still quite rare. This means that, regardless of gender, most applicants pay back their loans, although a slightly higher percentage of males default than females</a:t>
            </a:r>
            <a:endParaRPr lang="en-IN" sz="1900" dirty="0">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B3E9ED1E-90FF-DBC4-5FE8-45F7779E26CA}"/>
              </a:ext>
            </a:extLst>
          </p:cNvPr>
          <p:cNvSpPr/>
          <p:nvPr/>
        </p:nvSpPr>
        <p:spPr>
          <a:xfrm>
            <a:off x="0" y="5448300"/>
            <a:ext cx="18288000" cy="45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085EDF73-E78C-8949-AF00-6F27E01D1F9D}"/>
              </a:ext>
            </a:extLst>
          </p:cNvPr>
          <p:cNvSpPr txBox="1"/>
          <p:nvPr/>
        </p:nvSpPr>
        <p:spPr>
          <a:xfrm>
            <a:off x="11021670" y="6063322"/>
            <a:ext cx="6838552" cy="2585323"/>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When we look at the types of loans and whether people defaulted, most people in both groups did not default. For cash loans, out of about 45,000 applications, only around 3,800 ended in default, while for revolving loans, just 234 defaulted out of about 4,700. This means defaults are uncommon for both loan types, but cash loans are much more popular—almost ten times more common than revolving loans. So, no matter the loan type, paying back is the usual result, but cash loans make up the biggest part of the dataset.</a:t>
            </a:r>
            <a:endParaRPr lang="en-IN" sz="19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65CB784-830B-714A-F310-902F86606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07" y="1983191"/>
            <a:ext cx="5923809" cy="2676190"/>
          </a:xfrm>
          <a:prstGeom prst="rect">
            <a:avLst/>
          </a:prstGeom>
        </p:spPr>
      </p:pic>
      <p:pic>
        <p:nvPicPr>
          <p:cNvPr id="11" name="Picture 10">
            <a:extLst>
              <a:ext uri="{FF2B5EF4-FFF2-40B4-BE49-F238E27FC236}">
                <a16:creationId xmlns:a16="http://schemas.microsoft.com/office/drawing/2014/main" id="{0AFF8B72-6553-68FA-017B-3265AED4F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02" y="2735578"/>
            <a:ext cx="4190476" cy="1219048"/>
          </a:xfrm>
          <a:prstGeom prst="rect">
            <a:avLst/>
          </a:prstGeom>
        </p:spPr>
      </p:pic>
      <p:pic>
        <p:nvPicPr>
          <p:cNvPr id="15" name="Picture 14">
            <a:extLst>
              <a:ext uri="{FF2B5EF4-FFF2-40B4-BE49-F238E27FC236}">
                <a16:creationId xmlns:a16="http://schemas.microsoft.com/office/drawing/2014/main" id="{5A1DF754-9054-4A9E-081C-99F01AD07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73" y="6373805"/>
            <a:ext cx="5790476" cy="2304762"/>
          </a:xfrm>
          <a:prstGeom prst="rect">
            <a:avLst/>
          </a:prstGeom>
        </p:spPr>
      </p:pic>
      <p:pic>
        <p:nvPicPr>
          <p:cNvPr id="17" name="Picture 16">
            <a:extLst>
              <a:ext uri="{FF2B5EF4-FFF2-40B4-BE49-F238E27FC236}">
                <a16:creationId xmlns:a16="http://schemas.microsoft.com/office/drawing/2014/main" id="{1409B8F6-65A8-59CC-EA37-9F8AE8511E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002" y="6915709"/>
            <a:ext cx="4228571" cy="1019048"/>
          </a:xfrm>
          <a:prstGeom prst="rect">
            <a:avLst/>
          </a:prstGeom>
        </p:spPr>
      </p:pic>
    </p:spTree>
    <p:extLst>
      <p:ext uri="{BB962C8B-B14F-4D97-AF65-F5344CB8AC3E}">
        <p14:creationId xmlns:p14="http://schemas.microsoft.com/office/powerpoint/2010/main" val="353345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37FC-5DE4-409D-D22A-C1A07EFDC33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A04DDD5-F208-A308-53B1-3C913C9460C7}"/>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Bivariate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14824174-C891-B36A-C38B-06C4F65FC308}"/>
              </a:ext>
            </a:extLst>
          </p:cNvPr>
          <p:cNvSpPr txBox="1"/>
          <p:nvPr/>
        </p:nvSpPr>
        <p:spPr>
          <a:xfrm>
            <a:off x="457200" y="7124700"/>
            <a:ext cx="17297400" cy="1754326"/>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When we look at the data grouped by income and split it by gender, we see that most people in every income category are females, especially in the middle-income brackets. Within each income group, both males and females usually pay back their loans—defaults are low for everyone. For example, in the ₹85,650 to ₹145,650 range, non-defaulters are much more common than defaulters for both genders. High-income groups (above ₹385,650) have very few people, and in these categories, almost no one defaults. The vast majority of applicants, whether male or female, come from low and middle-income groups. Also, across all these segments, it is clear that paying back the loan on time is the most frequent result. This shows that gender or income level doesn’t make a big difference in whether people repay loans—defaults are always the exception, not the rule.</a:t>
            </a:r>
            <a:endParaRPr lang="en-IN" sz="19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51CDCC45-FDE3-3189-4086-19EC0679C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2257" y="1993618"/>
            <a:ext cx="8485714" cy="4619048"/>
          </a:xfrm>
          <a:prstGeom prst="rect">
            <a:avLst/>
          </a:prstGeom>
        </p:spPr>
      </p:pic>
      <p:pic>
        <p:nvPicPr>
          <p:cNvPr id="5" name="Picture 4">
            <a:extLst>
              <a:ext uri="{FF2B5EF4-FFF2-40B4-BE49-F238E27FC236}">
                <a16:creationId xmlns:a16="http://schemas.microsoft.com/office/drawing/2014/main" id="{9BDC7C93-DB72-D07D-2236-D69490B56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942014"/>
            <a:ext cx="5676190" cy="4714286"/>
          </a:xfrm>
          <a:prstGeom prst="rect">
            <a:avLst/>
          </a:prstGeom>
        </p:spPr>
      </p:pic>
    </p:spTree>
    <p:extLst>
      <p:ext uri="{BB962C8B-B14F-4D97-AF65-F5344CB8AC3E}">
        <p14:creationId xmlns:p14="http://schemas.microsoft.com/office/powerpoint/2010/main" val="1953017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2791-A21C-0809-8B01-895060A5343A}"/>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0FD0ED1B-4E54-DA85-1DE8-241B7326331D}"/>
              </a:ext>
            </a:extLst>
          </p:cNvPr>
          <p:cNvSpPr txBox="1">
            <a:spLocks noGrp="1"/>
          </p:cNvSpPr>
          <p:nvPr>
            <p:ph type="title"/>
          </p:nvPr>
        </p:nvSpPr>
        <p:spPr>
          <a:xfrm>
            <a:off x="316095" y="4191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Bivariate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49ACA231-B71D-1064-01DD-BEF359CB392C}"/>
              </a:ext>
            </a:extLst>
          </p:cNvPr>
          <p:cNvSpPr txBox="1"/>
          <p:nvPr/>
        </p:nvSpPr>
        <p:spPr>
          <a:xfrm>
            <a:off x="457199" y="7124700"/>
            <a:ext cx="17514705" cy="1477328"/>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When we look at the average credit amount given to people in each income group, there’s a clear pattern: as income increases, the average loan amount also goes up. People in the lowest income range (₹25,650–₹55,650) get an average credit of about ₹3 lakh, while those with the highest incomes (above ₹5 lakh) get loans averaging over ₹11 lakh. Most people fall into the low to middle-income ranges, where the average credit is between ₹3 lakh and ₹8 lakh. Only a small number of people are in the high-income groups, but they receive much larger loans. This shows that banks or lenders are willing to offer higher loan amounts to people who have bigger incomes, probably because they are more likely to pay it back. Overall, most loans are of moderate size, and only a few very high-income individuals get very large credits.</a:t>
            </a:r>
            <a:endParaRPr lang="en-IN" sz="19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5386D06-5B38-E8A5-C224-C7698FE0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324100"/>
            <a:ext cx="12009524" cy="4257143"/>
          </a:xfrm>
          <a:prstGeom prst="rect">
            <a:avLst/>
          </a:prstGeom>
        </p:spPr>
      </p:pic>
      <p:pic>
        <p:nvPicPr>
          <p:cNvPr id="8" name="Picture 7">
            <a:extLst>
              <a:ext uri="{FF2B5EF4-FFF2-40B4-BE49-F238E27FC236}">
                <a16:creationId xmlns:a16="http://schemas.microsoft.com/office/drawing/2014/main" id="{A333ECD8-B777-8C66-444E-41A628F31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04" y="2213400"/>
            <a:ext cx="3352381" cy="4428571"/>
          </a:xfrm>
          <a:prstGeom prst="rect">
            <a:avLst/>
          </a:prstGeom>
        </p:spPr>
      </p:pic>
    </p:spTree>
    <p:extLst>
      <p:ext uri="{BB962C8B-B14F-4D97-AF65-F5344CB8AC3E}">
        <p14:creationId xmlns:p14="http://schemas.microsoft.com/office/powerpoint/2010/main" val="635407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7F70-87E3-4AFE-1FC4-4DCB40ECA7C8}"/>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612ED02B-F700-75B4-2162-AA6ECD2827FA}"/>
              </a:ext>
            </a:extLst>
          </p:cNvPr>
          <p:cNvSpPr txBox="1">
            <a:spLocks noGrp="1"/>
          </p:cNvSpPr>
          <p:nvPr>
            <p:ph type="title"/>
          </p:nvPr>
        </p:nvSpPr>
        <p:spPr>
          <a:xfrm>
            <a:off x="228600" y="276222"/>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Bivariate Analysis</a:t>
            </a:r>
            <a:endParaRPr sz="3200" b="1" spc="440" dirty="0">
              <a:solidFill>
                <a:schemeClr val="tx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D8E93611-4923-592C-3E39-69D925A69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81" y="1104900"/>
            <a:ext cx="17019047" cy="2609524"/>
          </a:xfrm>
          <a:prstGeom prst="rect">
            <a:avLst/>
          </a:prstGeom>
        </p:spPr>
      </p:pic>
      <p:sp>
        <p:nvSpPr>
          <p:cNvPr id="5" name="Rectangle 1">
            <a:extLst>
              <a:ext uri="{FF2B5EF4-FFF2-40B4-BE49-F238E27FC236}">
                <a16:creationId xmlns:a16="http://schemas.microsoft.com/office/drawing/2014/main" id="{620A2347-B5B2-D571-73D9-B8387BD9E51E}"/>
              </a:ext>
            </a:extLst>
          </p:cNvPr>
          <p:cNvSpPr>
            <a:spLocks noChangeArrowheads="1"/>
          </p:cNvSpPr>
          <p:nvPr/>
        </p:nvSpPr>
        <p:spPr bwMode="auto">
          <a:xfrm>
            <a:off x="543352" y="4006992"/>
            <a:ext cx="170263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Strong Positive Relationships: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E0FCC057-23F2-E34C-B61B-0950A33F81F7}"/>
              </a:ext>
            </a:extLst>
          </p:cNvPr>
          <p:cNvSpPr>
            <a:spLocks noChangeArrowheads="1"/>
          </p:cNvSpPr>
          <p:nvPr/>
        </p:nvSpPr>
        <p:spPr bwMode="auto">
          <a:xfrm>
            <a:off x="528838" y="4484215"/>
            <a:ext cx="539394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AMT_CREDIT and AMT_GOODS_PRICE (0.98):</a:t>
            </a:r>
            <a:b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endPar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This indicates that loan are often taken 	specifically to finance goods, suggesting 	predictable and structured borrowing 	behavior.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13" name="Rectangle 5">
            <a:extLst>
              <a:ext uri="{FF2B5EF4-FFF2-40B4-BE49-F238E27FC236}">
                <a16:creationId xmlns:a16="http://schemas.microsoft.com/office/drawing/2014/main" id="{C1077B2B-7058-DCB5-2F8D-2ED0B3373A79}"/>
              </a:ext>
            </a:extLst>
          </p:cNvPr>
          <p:cNvSpPr>
            <a:spLocks noChangeArrowheads="1"/>
          </p:cNvSpPr>
          <p:nvPr/>
        </p:nvSpPr>
        <p:spPr bwMode="auto">
          <a:xfrm>
            <a:off x="576676" y="6339248"/>
            <a:ext cx="536492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AMT_CREDIT and AMT_ANNUITY (0.77):</a:t>
            </a:r>
            <a:b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Segoe UI" panose="020B0502040204020203" pitchFamily="34" charset="0"/>
                <a:cs typeface="Segoe UI" panose="020B0502040204020203" pitchFamily="34" charset="0"/>
              </a:rPr>
              <a:t>	</a:t>
            </a: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Higher loan amounts naturally result in 	higher  annuity payments. This supports 	the assumption that annuity can be a 	good proxy for loan size. </a:t>
            </a:r>
          </a:p>
        </p:txBody>
      </p:sp>
      <p:sp>
        <p:nvSpPr>
          <p:cNvPr id="14" name="Rectangle 6">
            <a:extLst>
              <a:ext uri="{FF2B5EF4-FFF2-40B4-BE49-F238E27FC236}">
                <a16:creationId xmlns:a16="http://schemas.microsoft.com/office/drawing/2014/main" id="{4782D18F-169A-FBD5-02F2-978B7A0731A7}"/>
              </a:ext>
            </a:extLst>
          </p:cNvPr>
          <p:cNvSpPr>
            <a:spLocks noChangeArrowheads="1"/>
          </p:cNvSpPr>
          <p:nvPr/>
        </p:nvSpPr>
        <p:spPr bwMode="auto">
          <a:xfrm>
            <a:off x="269873" y="8463940"/>
            <a:ext cx="597852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Unicode MS" panose="020B0604020202020204" pitchFamily="34" charset="-128"/>
              </a:rPr>
              <a:t>CNT_CHILDREN</a:t>
            </a:r>
            <a:r>
              <a:rPr kumimoji="0" lang="en-US" altLang="en-US" b="1"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latin typeface="Arial Unicode MS" panose="020B0604020202020204" pitchFamily="34" charset="-128"/>
              </a:rPr>
              <a:t>CNT_FAM_MEMBERS</a:t>
            </a:r>
            <a:r>
              <a:rPr kumimoji="0" lang="en-US" altLang="en-US" b="1" i="0" u="none" strike="noStrike" cap="none" normalizeH="0" baseline="0" dirty="0">
                <a:ln>
                  <a:noFill/>
                </a:ln>
                <a:solidFill>
                  <a:schemeClr val="tx1"/>
                </a:solidFill>
                <a:effectLst/>
              </a:rPr>
              <a:t> (0.88):</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Families with more children naturally have 	more family members. These two features 	are highly related, and one might be dropped 	during modeling to avoid multicollinearity. </a:t>
            </a:r>
          </a:p>
        </p:txBody>
      </p:sp>
      <p:sp>
        <p:nvSpPr>
          <p:cNvPr id="15" name="TextBox 14">
            <a:extLst>
              <a:ext uri="{FF2B5EF4-FFF2-40B4-BE49-F238E27FC236}">
                <a16:creationId xmlns:a16="http://schemas.microsoft.com/office/drawing/2014/main" id="{5E8CCE65-6234-D8A9-0DA8-C49235411456}"/>
              </a:ext>
            </a:extLst>
          </p:cNvPr>
          <p:cNvSpPr txBox="1"/>
          <p:nvPr/>
        </p:nvSpPr>
        <p:spPr>
          <a:xfrm>
            <a:off x="6934200" y="4006991"/>
            <a:ext cx="10950210" cy="369332"/>
          </a:xfrm>
          <a:prstGeom prst="rect">
            <a:avLst/>
          </a:prstGeom>
          <a:noFill/>
        </p:spPr>
        <p:txBody>
          <a:bodyPr wrap="square" rtlCol="0">
            <a:spAutoFit/>
          </a:bodyPr>
          <a:lstStyle/>
          <a:p>
            <a:r>
              <a:rPr lang="en-IN" b="1" dirty="0"/>
              <a:t>Moderate to Weak Relationships:</a:t>
            </a:r>
            <a:endParaRPr lang="en-IN" dirty="0"/>
          </a:p>
        </p:txBody>
      </p:sp>
      <p:sp>
        <p:nvSpPr>
          <p:cNvPr id="17" name="Rectangle 7">
            <a:extLst>
              <a:ext uri="{FF2B5EF4-FFF2-40B4-BE49-F238E27FC236}">
                <a16:creationId xmlns:a16="http://schemas.microsoft.com/office/drawing/2014/main" id="{D74202CD-5D1C-0861-9C07-6448B1CE30B8}"/>
              </a:ext>
            </a:extLst>
          </p:cNvPr>
          <p:cNvSpPr>
            <a:spLocks noChangeArrowheads="1"/>
          </p:cNvSpPr>
          <p:nvPr/>
        </p:nvSpPr>
        <p:spPr bwMode="auto">
          <a:xfrm>
            <a:off x="6248400" y="4491553"/>
            <a:ext cx="53939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Unicode MS" panose="020B0604020202020204" pitchFamily="34" charset="-128"/>
              </a:rPr>
              <a:t>AMT_ANNUITY</a:t>
            </a:r>
            <a:r>
              <a:rPr kumimoji="0" lang="en-US" altLang="en-US" b="1" i="0" u="none" strike="noStrike" cap="none" normalizeH="0" baseline="0" dirty="0">
                <a:ln>
                  <a:noFill/>
                </a:ln>
                <a:solidFill>
                  <a:schemeClr val="tx1"/>
                </a:solidFill>
                <a:effectLst/>
              </a:rPr>
              <a:t> with </a:t>
            </a:r>
            <a:r>
              <a:rPr kumimoji="0" lang="en-US" altLang="en-US" b="1" i="0" u="none" strike="noStrike" cap="none" normalizeH="0" baseline="0" dirty="0">
                <a:ln>
                  <a:noFill/>
                </a:ln>
                <a:solidFill>
                  <a:schemeClr val="tx1"/>
                </a:solidFill>
                <a:effectLst/>
                <a:latin typeface="Arial Unicode MS" panose="020B0604020202020204" pitchFamily="34" charset="-128"/>
              </a:rPr>
              <a:t>AMT_GOODS_PRICE</a:t>
            </a:r>
            <a:r>
              <a:rPr kumimoji="0" lang="en-US" altLang="en-US" b="1" i="0" u="none" strike="noStrike" cap="none" normalizeH="0" baseline="0" dirty="0">
                <a:ln>
                  <a:noFill/>
                </a:ln>
                <a:solidFill>
                  <a:schemeClr val="tx1"/>
                </a:solidFill>
                <a:effectLst/>
              </a:rPr>
              <a:t> (0.78):</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This is expected, as annuity payments 	depend both on loan amount and 	repayment terms. </a:t>
            </a:r>
          </a:p>
        </p:txBody>
      </p:sp>
      <p:sp>
        <p:nvSpPr>
          <p:cNvPr id="18" name="Rectangle 8">
            <a:extLst>
              <a:ext uri="{FF2B5EF4-FFF2-40B4-BE49-F238E27FC236}">
                <a16:creationId xmlns:a16="http://schemas.microsoft.com/office/drawing/2014/main" id="{C348A3F0-0F27-EC18-7840-7D85E667821C}"/>
              </a:ext>
            </a:extLst>
          </p:cNvPr>
          <p:cNvSpPr>
            <a:spLocks noChangeArrowheads="1"/>
          </p:cNvSpPr>
          <p:nvPr/>
        </p:nvSpPr>
        <p:spPr bwMode="auto">
          <a:xfrm>
            <a:off x="6324600" y="6165641"/>
            <a:ext cx="5715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AMT_INCOME_TOTAL shows moderate correlations with AMT_ANNUITY (0.45) and AMT_GOODS_PRICE (0.38):</a:t>
            </a:r>
            <a:b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b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Segoe UI" panose="020B0502040204020203" pitchFamily="34" charset="0"/>
                <a:cs typeface="Segoe UI" panose="020B0502040204020203" pitchFamily="34" charset="0"/>
              </a:rPr>
              <a:t>	</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While not extremely high, this suggests 	income levels impact the size of the loan and 	the nature of goods financed. </a:t>
            </a:r>
          </a:p>
        </p:txBody>
      </p:sp>
      <p:sp>
        <p:nvSpPr>
          <p:cNvPr id="19" name="Rectangle 9">
            <a:extLst>
              <a:ext uri="{FF2B5EF4-FFF2-40B4-BE49-F238E27FC236}">
                <a16:creationId xmlns:a16="http://schemas.microsoft.com/office/drawing/2014/main" id="{24744AF9-50B0-5DD1-54F6-9E6CFE406900}"/>
              </a:ext>
            </a:extLst>
          </p:cNvPr>
          <p:cNvSpPr>
            <a:spLocks noChangeArrowheads="1"/>
          </p:cNvSpPr>
          <p:nvPr/>
        </p:nvSpPr>
        <p:spPr bwMode="auto">
          <a:xfrm>
            <a:off x="6096000" y="8521047"/>
            <a:ext cx="710111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Unicode MS" panose="020B0604020202020204" pitchFamily="34" charset="-128"/>
              </a:rPr>
              <a:t>REGION_RATING_CLIENT</a:t>
            </a:r>
            <a:r>
              <a:rPr kumimoji="0" lang="en-US" altLang="en-US" b="1"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latin typeface="Arial Unicode MS" panose="020B0604020202020204" pitchFamily="34" charset="-128"/>
              </a:rPr>
              <a:t>POPULATION_RELATIVE</a:t>
            </a:r>
            <a:r>
              <a:rPr kumimoji="0" lang="en-US" altLang="en-US" b="1" i="0" u="none" strike="noStrike" cap="none" normalizeH="0" baseline="0" dirty="0">
                <a:ln>
                  <a:noFill/>
                </a:ln>
                <a:solidFill>
                  <a:schemeClr val="tx1"/>
                </a:solidFill>
                <a:effectLst/>
              </a:rPr>
              <a:t> (-0.54):</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Customers in higher-rated regions tend to live in less 	densely populated areas. This may reflect better living 	conditions or more rural/suburban environments. </a:t>
            </a:r>
          </a:p>
        </p:txBody>
      </p:sp>
      <p:sp>
        <p:nvSpPr>
          <p:cNvPr id="21" name="Rectangle 10">
            <a:extLst>
              <a:ext uri="{FF2B5EF4-FFF2-40B4-BE49-F238E27FC236}">
                <a16:creationId xmlns:a16="http://schemas.microsoft.com/office/drawing/2014/main" id="{BD5B0A15-F6E9-7DF5-EAFF-EA6AFF195716}"/>
              </a:ext>
            </a:extLst>
          </p:cNvPr>
          <p:cNvSpPr>
            <a:spLocks noChangeArrowheads="1"/>
          </p:cNvSpPr>
          <p:nvPr/>
        </p:nvSpPr>
        <p:spPr bwMode="auto">
          <a:xfrm>
            <a:off x="13364542" y="4237824"/>
            <a:ext cx="460692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Segoe UI" panose="020B0502040204020203" pitchFamily="34" charset="0"/>
                <a:cs typeface="Segoe UI" panose="020B0502040204020203" pitchFamily="34" charset="0"/>
              </a:rPr>
              <a:t>Some features, like </a:t>
            </a:r>
            <a:r>
              <a:rPr lang="en-US" b="1" dirty="0">
                <a:latin typeface="Segoe UI" panose="020B0502040204020203" pitchFamily="34" charset="0"/>
                <a:cs typeface="Segoe UI" panose="020B0502040204020203" pitchFamily="34" charset="0"/>
              </a:rPr>
              <a:t>loan amount (AMT_CREDIT)</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goods price (AMT_GOODS_PRICE)</a:t>
            </a:r>
            <a:r>
              <a:rPr lang="en-US" dirty="0">
                <a:latin typeface="Segoe UI" panose="020B0502040204020203" pitchFamily="34" charset="0"/>
                <a:cs typeface="Segoe UI" panose="020B0502040204020203" pitchFamily="34" charset="0"/>
              </a:rPr>
              <a:t>, are very closely related. Since they carry similar information, we may not need both in the final model.</a:t>
            </a:r>
          </a:p>
          <a:p>
            <a:r>
              <a:rPr lang="en-US" dirty="0">
                <a:latin typeface="Segoe UI" panose="020B0502040204020203" pitchFamily="34" charset="0"/>
                <a:cs typeface="Segoe UI" panose="020B0502040204020203" pitchFamily="34" charset="0"/>
              </a:rPr>
              <a:t>The relationships between </a:t>
            </a:r>
            <a:r>
              <a:rPr lang="en-US" b="1" dirty="0">
                <a:latin typeface="Segoe UI" panose="020B0502040204020203" pitchFamily="34" charset="0"/>
                <a:cs typeface="Segoe UI" panose="020B0502040204020203" pitchFamily="34" charset="0"/>
              </a:rPr>
              <a:t>income</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loan amount</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annuity</a:t>
            </a:r>
            <a:r>
              <a:rPr lang="en-US" dirty="0">
                <a:latin typeface="Segoe UI" panose="020B0502040204020203" pitchFamily="34" charset="0"/>
                <a:cs typeface="Segoe UI" panose="020B0502040204020203" pitchFamily="34" charset="0"/>
              </a:rPr>
              <a:t> show that a customer’s financial strength plays an important role in loan approval.</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Features like </a:t>
            </a:r>
            <a:r>
              <a:rPr lang="en-US" b="1" dirty="0">
                <a:latin typeface="Segoe UI" panose="020B0502040204020203" pitchFamily="34" charset="0"/>
                <a:cs typeface="Segoe UI" panose="020B0502040204020203" pitchFamily="34" charset="0"/>
              </a:rPr>
              <a:t>age</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employment duration</a:t>
            </a:r>
            <a:r>
              <a:rPr lang="en-US" dirty="0">
                <a:latin typeface="Segoe UI" panose="020B0502040204020203" pitchFamily="34" charset="0"/>
                <a:cs typeface="Segoe UI" panose="020B0502040204020203" pitchFamily="34" charset="0"/>
              </a:rPr>
              <a:t> also show clear patterns—older people usually have longer work histories and may be more stable. This is useful in identifying low-risk borrowers.</a:t>
            </a:r>
          </a:p>
          <a:p>
            <a:r>
              <a:rPr lang="en-US" dirty="0">
                <a:latin typeface="Segoe UI" panose="020B0502040204020203" pitchFamily="34" charset="0"/>
                <a:cs typeface="Segoe UI" panose="020B0502040204020203" pitchFamily="34" charset="0"/>
              </a:rPr>
              <a:t>Family details (like number of children and family members) and </a:t>
            </a:r>
            <a:r>
              <a:rPr lang="en-US" b="1" dirty="0">
                <a:latin typeface="Segoe UI" panose="020B0502040204020203" pitchFamily="34" charset="0"/>
                <a:cs typeface="Segoe UI" panose="020B0502040204020203" pitchFamily="34" charset="0"/>
              </a:rPr>
              <a:t>region-related data</a:t>
            </a:r>
            <a:r>
              <a:rPr lang="en-US" dirty="0">
                <a:latin typeface="Segoe UI" panose="020B0502040204020203" pitchFamily="34" charset="0"/>
                <a:cs typeface="Segoe UI" panose="020B0502040204020203" pitchFamily="34" charset="0"/>
              </a:rPr>
              <a:t> can also offer helpful insights, but they might need more analysis before being used directly.</a:t>
            </a:r>
          </a:p>
        </p:txBody>
      </p:sp>
    </p:spTree>
    <p:extLst>
      <p:ext uri="{BB962C8B-B14F-4D97-AF65-F5344CB8AC3E}">
        <p14:creationId xmlns:p14="http://schemas.microsoft.com/office/powerpoint/2010/main" val="484188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475D-7058-42CB-BAC7-5F80B424F07A}"/>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12CCB873-64F1-16ED-311B-64358DF67E85}"/>
              </a:ext>
            </a:extLst>
          </p:cNvPr>
          <p:cNvSpPr txBox="1">
            <a:spLocks noGrp="1"/>
          </p:cNvSpPr>
          <p:nvPr>
            <p:ph type="title"/>
          </p:nvPr>
        </p:nvSpPr>
        <p:spPr>
          <a:xfrm>
            <a:off x="316095" y="342900"/>
            <a:ext cx="17655810" cy="505267"/>
          </a:xfrm>
          <a:prstGeom prst="rect">
            <a:avLst/>
          </a:prstGeom>
        </p:spPr>
        <p:txBody>
          <a:bodyPr vert="horz" wrap="square" lIns="0" tIns="12700" rIns="0" bIns="0" rtlCol="0">
            <a:spAutoFit/>
          </a:bodyPr>
          <a:lstStyle/>
          <a:p>
            <a:pPr marL="12700" algn="ctr">
              <a:spcBef>
                <a:spcPts val="100"/>
              </a:spcBef>
            </a:pPr>
            <a:r>
              <a:rPr lang="en-IN" sz="3200" b="1" dirty="0">
                <a:latin typeface="Segoe UI" panose="020B0502040204020203" pitchFamily="34" charset="0"/>
                <a:cs typeface="Segoe UI" panose="020B0502040204020203" pitchFamily="34" charset="0"/>
              </a:rPr>
              <a:t>Bivariate Analysis</a:t>
            </a:r>
            <a:endParaRPr sz="3200" b="1" spc="440" dirty="0">
              <a:solidFill>
                <a:schemeClr val="tx1"/>
              </a:solidFill>
              <a:latin typeface="Segoe UI" panose="020B0502040204020203" pitchFamily="34" charset="0"/>
              <a:cs typeface="Segoe UI" panose="020B0502040204020203" pitchFamily="34" charset="0"/>
            </a:endParaRPr>
          </a:p>
        </p:txBody>
      </p:sp>
      <p:sp>
        <p:nvSpPr>
          <p:cNvPr id="5" name="Rectangle 1">
            <a:extLst>
              <a:ext uri="{FF2B5EF4-FFF2-40B4-BE49-F238E27FC236}">
                <a16:creationId xmlns:a16="http://schemas.microsoft.com/office/drawing/2014/main" id="{B48434A6-0A18-C5F4-5AC7-FAF1350A133A}"/>
              </a:ext>
            </a:extLst>
          </p:cNvPr>
          <p:cNvSpPr>
            <a:spLocks noChangeArrowheads="1"/>
          </p:cNvSpPr>
          <p:nvPr/>
        </p:nvSpPr>
        <p:spPr bwMode="auto">
          <a:xfrm>
            <a:off x="543352" y="4006992"/>
            <a:ext cx="170263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Strong Positive Relationships: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34CCEB66-3B50-4FD3-993A-DE0E53EC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23" y="1075198"/>
            <a:ext cx="17047619" cy="2704762"/>
          </a:xfrm>
          <a:prstGeom prst="rect">
            <a:avLst/>
          </a:prstGeom>
        </p:spPr>
      </p:pic>
      <p:sp>
        <p:nvSpPr>
          <p:cNvPr id="30" name="TextBox 29">
            <a:extLst>
              <a:ext uri="{FF2B5EF4-FFF2-40B4-BE49-F238E27FC236}">
                <a16:creationId xmlns:a16="http://schemas.microsoft.com/office/drawing/2014/main" id="{561B93B7-2E50-5055-A90C-85AC3C4843CD}"/>
              </a:ext>
            </a:extLst>
          </p:cNvPr>
          <p:cNvSpPr txBox="1"/>
          <p:nvPr/>
        </p:nvSpPr>
        <p:spPr>
          <a:xfrm>
            <a:off x="565123" y="4533900"/>
            <a:ext cx="9144000" cy="3970318"/>
          </a:xfrm>
          <a:prstGeom prst="rect">
            <a:avLst/>
          </a:prstGeom>
          <a:noFill/>
        </p:spPr>
        <p:txBody>
          <a:bodyPr wrap="square">
            <a:spAutoFit/>
          </a:bodyPr>
          <a:lstStyle/>
          <a:p>
            <a:r>
              <a:rPr lang="en-IN" dirty="0">
                <a:latin typeface="Segoe UI" panose="020B0502040204020203" pitchFamily="34" charset="0"/>
                <a:cs typeface="Segoe UI" panose="020B0502040204020203" pitchFamily="34" charset="0"/>
              </a:rPr>
              <a:t>Strong correlation exists between AMT_CREDIT and AMT_GOODS_PRICE (0.98), showing defaulters borrow almost the full value of goods.</a:t>
            </a:r>
          </a:p>
          <a:p>
            <a:endParaRPr lang="en-IN"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CNT_CHILDREN and CNT_FAM_MEMBERS are highly correlated (0.89), indicating redundancy.</a:t>
            </a:r>
          </a:p>
          <a:p>
            <a:endParaRPr lang="en-IN"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Weak relationships between AMT_INCOME_TOTAL and loan-related variables suggest income is not a strong predictor of default.</a:t>
            </a:r>
          </a:p>
          <a:p>
            <a:endParaRPr lang="en-IN"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DAYS_BIRTH and DAYS_EMPLOYED show moderate correlation (0.58), implying older people tend to have longer work history—even among defaulters.</a:t>
            </a:r>
          </a:p>
          <a:p>
            <a:endParaRPr lang="en-IN" dirty="0">
              <a:latin typeface="Segoe UI" panose="020B0502040204020203" pitchFamily="34" charset="0"/>
              <a:cs typeface="Segoe UI" panose="020B0502040204020203" pitchFamily="34" charset="0"/>
            </a:endParaRPr>
          </a:p>
          <a:p>
            <a:r>
              <a:rPr lang="en-IN" dirty="0">
                <a:latin typeface="Segoe UI" panose="020B0502040204020203" pitchFamily="34" charset="0"/>
                <a:cs typeface="Segoe UI" panose="020B0502040204020203" pitchFamily="34" charset="0"/>
              </a:rPr>
              <a:t>Regional rating is negatively correlated with population density (-0.42), meaning better regions are less crowded—but this has unclear impact on default </a:t>
            </a:r>
            <a:r>
              <a:rPr lang="en-IN" dirty="0" err="1">
                <a:latin typeface="Segoe UI" panose="020B0502040204020203" pitchFamily="34" charset="0"/>
                <a:cs typeface="Segoe UI" panose="020B0502040204020203" pitchFamily="34" charset="0"/>
              </a:rPr>
              <a:t>behavior</a:t>
            </a:r>
            <a:r>
              <a:rPr lang="en-IN"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977484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F80F-4D4C-9D0F-E89C-F772F6336A0E}"/>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5C168EB1-CA4F-7732-179E-D0F69DF52EC1}"/>
              </a:ext>
            </a:extLst>
          </p:cNvPr>
          <p:cNvSpPr txBox="1">
            <a:spLocks noGrp="1"/>
          </p:cNvSpPr>
          <p:nvPr>
            <p:ph type="title"/>
          </p:nvPr>
        </p:nvSpPr>
        <p:spPr>
          <a:xfrm>
            <a:off x="1143000" y="2175540"/>
            <a:ext cx="17754600" cy="5935920"/>
          </a:xfrm>
          <a:prstGeom prst="rect">
            <a:avLst/>
          </a:prstGeom>
        </p:spPr>
        <p:txBody>
          <a:bodyPr vert="horz" wrap="square" lIns="0" tIns="12700" rIns="0" bIns="0" rtlCol="0">
            <a:spAutoFit/>
          </a:bodyPr>
          <a:lstStyle/>
          <a:p>
            <a:pPr marL="12700" marR="5080">
              <a:lnSpc>
                <a:spcPts val="4650"/>
              </a:lnSpc>
              <a:spcBef>
                <a:spcPts val="260"/>
              </a:spcBef>
            </a:pP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The bank must give special attention to outliers in employment years and income data, as they can skew analysis and affect risk assessment.</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Due to the imbalanced dataset, modeling should use proper techniques like oversampling, </a:t>
            </a:r>
            <a:r>
              <a:rPr lang="en-US" sz="1600" b="1" dirty="0" err="1">
                <a:solidFill>
                  <a:schemeClr val="tx1"/>
                </a:solidFill>
                <a:latin typeface="Segoe UI" panose="020B0502040204020203" pitchFamily="34" charset="0"/>
                <a:cs typeface="Segoe UI" panose="020B0502040204020203" pitchFamily="34" charset="0"/>
              </a:rPr>
              <a:t>undersampling</a:t>
            </a:r>
            <a:r>
              <a:rPr lang="en-US" sz="1600" b="1" dirty="0">
                <a:solidFill>
                  <a:schemeClr val="tx1"/>
                </a:solidFill>
                <a:latin typeface="Segoe UI" panose="020B0502040204020203" pitchFamily="34" charset="0"/>
                <a:cs typeface="Segoe UI" panose="020B0502040204020203" pitchFamily="34" charset="0"/>
              </a:rPr>
              <a:t>, or specialized algorithms to avoid bias toward non-defaulters.</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Many defaulters fall within the middle-income group, highlighting the need for extra checks for applicants earning between ₹85,650 and ₹1,15,650.</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The strong correlation between loan amount and goods price indicates that most loans are taken to buy specific items—this can help predict the purpose of the loan.</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Features like income, age, and employment show weak or unclear patterns among defaulters, so loan approval should not depend on these alone.</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Customers with shorter work history or unrealistic employment records (like 1,001 years) must be reviewed or flagged automatically.</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Although married applicants dominate the dataset, male clients show a slightly higher default rate and may require deeper profiling.</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Clients from densely populated but high-rated regions still appear in the defaulter group, suggesting demographic data needs further review.</a:t>
            </a:r>
            <a:br>
              <a:rPr lang="en-US" sz="1600" b="1" dirty="0">
                <a:solidFill>
                  <a:schemeClr val="tx1"/>
                </a:solidFill>
                <a:latin typeface="Segoe UI" panose="020B0502040204020203" pitchFamily="34" charset="0"/>
                <a:cs typeface="Segoe UI" panose="020B0502040204020203" pitchFamily="34" charset="0"/>
              </a:rPr>
            </a:br>
            <a:r>
              <a:rPr lang="en-US" sz="1600" b="1" dirty="0">
                <a:solidFill>
                  <a:schemeClr val="tx1"/>
                </a:solidFill>
                <a:latin typeface="Segoe UI" panose="020B0502040204020203" pitchFamily="34" charset="0"/>
                <a:cs typeface="Segoe UI" panose="020B0502040204020203" pitchFamily="34" charset="0"/>
              </a:rPr>
              <a:t>Most defaulters prefer cash loans, so stricter risk checks should be applied to this product type.</a:t>
            </a:r>
            <a:endParaRPr lang="en-US" sz="1600" dirty="0">
              <a:solidFill>
                <a:schemeClr val="tx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27CACB9-002A-0A3F-3F85-A00F7BFD4AC0}"/>
              </a:ext>
            </a:extLst>
          </p:cNvPr>
          <p:cNvSpPr txBox="1"/>
          <p:nvPr/>
        </p:nvSpPr>
        <p:spPr>
          <a:xfrm>
            <a:off x="266700" y="1232073"/>
            <a:ext cx="9144000" cy="738664"/>
          </a:xfrm>
          <a:prstGeom prst="rect">
            <a:avLst/>
          </a:prstGeom>
          <a:noFill/>
        </p:spPr>
        <p:txBody>
          <a:bodyPr wrap="square">
            <a:spAutoFit/>
          </a:bodyPr>
          <a:lstStyle/>
          <a:p>
            <a:r>
              <a:rPr lang="en-IN" sz="2400" dirty="0">
                <a:latin typeface="Segoe UI" panose="020B0502040204020203" pitchFamily="34" charset="0"/>
                <a:cs typeface="Segoe UI" panose="020B0502040204020203" pitchFamily="34" charset="0"/>
              </a:rPr>
              <a:t>Conclusion</a:t>
            </a:r>
          </a:p>
          <a:p>
            <a:endParaRPr lang="en-IN" dirty="0"/>
          </a:p>
        </p:txBody>
      </p:sp>
    </p:spTree>
    <p:extLst>
      <p:ext uri="{BB962C8B-B14F-4D97-AF65-F5344CB8AC3E}">
        <p14:creationId xmlns:p14="http://schemas.microsoft.com/office/powerpoint/2010/main" val="423684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7C226-86AF-0FF6-0AF4-43B58EC401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B6DEEE-8087-6524-6677-73A9FBB86A3B}"/>
              </a:ext>
            </a:extLst>
          </p:cNvPr>
          <p:cNvSpPr txBox="1">
            <a:spLocks noGrp="1"/>
          </p:cNvSpPr>
          <p:nvPr>
            <p:ph type="title"/>
          </p:nvPr>
        </p:nvSpPr>
        <p:spPr>
          <a:xfrm>
            <a:off x="381000" y="224032"/>
            <a:ext cx="16154400" cy="566822"/>
          </a:xfrm>
          <a:prstGeom prst="rect">
            <a:avLst/>
          </a:prstGeom>
        </p:spPr>
        <p:txBody>
          <a:bodyPr vert="horz" wrap="square" lIns="0" tIns="12700" rIns="0" bIns="0" rtlCol="0">
            <a:spAutoFit/>
          </a:bodyPr>
          <a:lstStyle/>
          <a:p>
            <a:pPr marL="12700" algn="ctr">
              <a:lnSpc>
                <a:spcPct val="100000"/>
              </a:lnSpc>
              <a:spcBef>
                <a:spcPts val="100"/>
              </a:spcBef>
            </a:pPr>
            <a:r>
              <a:rPr lang="en-IN" sz="3600" b="1" dirty="0"/>
              <a:t>Project Description and Conclusion</a:t>
            </a:r>
            <a:endParaRPr sz="2000" b="1" dirty="0">
              <a:solidFill>
                <a:schemeClr val="tx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7CC59B39-8418-AC63-791F-4AB6BD812465}"/>
              </a:ext>
            </a:extLst>
          </p:cNvPr>
          <p:cNvSpPr>
            <a:spLocks noGrp="1"/>
          </p:cNvSpPr>
          <p:nvPr>
            <p:ph type="sldNum" sz="quarter" idx="12"/>
          </p:nvPr>
        </p:nvSpPr>
        <p:spPr/>
        <p:txBody>
          <a:bodyPr/>
          <a:lstStyle/>
          <a:p>
            <a:fld id="{B6F15528-21DE-4FAA-801E-634DDDAF4B2B}" type="slidenum">
              <a:rPr lang="en-IN" smtClean="0"/>
              <a:t>8</a:t>
            </a:fld>
            <a:endParaRPr lang="en-IN"/>
          </a:p>
        </p:txBody>
      </p:sp>
      <p:sp>
        <p:nvSpPr>
          <p:cNvPr id="5" name="TextBox 4">
            <a:extLst>
              <a:ext uri="{FF2B5EF4-FFF2-40B4-BE49-F238E27FC236}">
                <a16:creationId xmlns:a16="http://schemas.microsoft.com/office/drawing/2014/main" id="{15A7C988-6612-A670-A4C3-D3FEB4E42C11}"/>
              </a:ext>
            </a:extLst>
          </p:cNvPr>
          <p:cNvSpPr txBox="1"/>
          <p:nvPr/>
        </p:nvSpPr>
        <p:spPr>
          <a:xfrm>
            <a:off x="914400" y="1775712"/>
            <a:ext cx="18657945" cy="8325356"/>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Process</a:t>
            </a:r>
            <a:r>
              <a:rPr lang="en-US" b="1"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endParaRPr lang="en-US" sz="19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1900" dirty="0">
                <a:latin typeface="Segoe UI" panose="020B0502040204020203" pitchFamily="34" charset="0"/>
                <a:cs typeface="Segoe UI" panose="020B0502040204020203" pitchFamily="34" charset="0"/>
              </a:rPr>
              <a:t>In marriage how many event are there. Deciding the flow of event, On which day Engagement, </a:t>
            </a:r>
            <a:r>
              <a:rPr lang="en-US" sz="1900" dirty="0" err="1">
                <a:latin typeface="Segoe UI" panose="020B0502040204020203" pitchFamily="34" charset="0"/>
                <a:cs typeface="Segoe UI" panose="020B0502040204020203" pitchFamily="34" charset="0"/>
              </a:rPr>
              <a:t>mehendi</a:t>
            </a:r>
            <a:r>
              <a:rPr lang="en-US" sz="1900" dirty="0">
                <a:latin typeface="Segoe UI" panose="020B0502040204020203" pitchFamily="34" charset="0"/>
                <a:cs typeface="Segoe UI" panose="020B0502040204020203" pitchFamily="34" charset="0"/>
              </a:rPr>
              <a:t>, sangeet , wedding and reception will done. </a:t>
            </a:r>
          </a:p>
          <a:p>
            <a:pPr marL="342900" indent="-342900">
              <a:buFont typeface="Wingdings" panose="05000000000000000000" pitchFamily="2" charset="2"/>
              <a:buChar char="q"/>
            </a:pPr>
            <a:r>
              <a:rPr lang="en-US" sz="1900" dirty="0">
                <a:latin typeface="Segoe UI" panose="020B0502040204020203" pitchFamily="34" charset="0"/>
                <a:cs typeface="Segoe UI" panose="020B0502040204020203" pitchFamily="34" charset="0"/>
              </a:rPr>
              <a:t>On Mehendi and sangeet day which dance , speech and function will performed. </a:t>
            </a:r>
          </a:p>
          <a:p>
            <a:pPr marL="342900" indent="-342900">
              <a:buFont typeface="Wingdings" panose="05000000000000000000" pitchFamily="2" charset="2"/>
              <a:buChar char="q"/>
            </a:pPr>
            <a:r>
              <a:rPr lang="en-US" sz="1900" dirty="0">
                <a:latin typeface="Segoe UI" panose="020B0502040204020203" pitchFamily="34" charset="0"/>
                <a:cs typeface="Segoe UI" panose="020B0502040204020203" pitchFamily="34" charset="0"/>
              </a:rPr>
              <a:t>How marriage rituals performed step by step. </a:t>
            </a:r>
          </a:p>
          <a:p>
            <a:pPr marL="342900" indent="-342900">
              <a:buFont typeface="Wingdings" panose="05000000000000000000" pitchFamily="2" charset="2"/>
              <a:buChar char="q"/>
            </a:pPr>
            <a:r>
              <a:rPr lang="en-US" sz="1900" dirty="0">
                <a:latin typeface="Segoe UI" panose="020B0502040204020203" pitchFamily="34" charset="0"/>
                <a:cs typeface="Segoe UI" panose="020B0502040204020203" pitchFamily="34" charset="0"/>
              </a:rPr>
              <a:t>Which food is served on which event from starter to main course including snacks, Drinks, desserts, cuisines. </a:t>
            </a:r>
          </a:p>
          <a:p>
            <a:endParaRPr lang="en-US"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Analyze</a:t>
            </a:r>
            <a:r>
              <a:rPr lang="en-US" b="1"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Analyze the venue place is far or it is near by railway station, bus stop or by walking.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Ensuring the venue is successfully is booked also in budget.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Ensuring hotels are booked and some room get on rent.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Monitoring the budget and avoiding the over spending.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Food vender is booked and list of dishes meets the requirements of guest.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Taking review form guest about services and all the planning and prepare for any unavoidable circumstances.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Comparing the prices for different food venders, DJs, make artist, etc. </a:t>
            </a:r>
          </a:p>
          <a:p>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Share </a:t>
            </a:r>
            <a:endParaRPr lang="en-US" sz="28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Sending the physical wedding card, digitally on </a:t>
            </a:r>
            <a:r>
              <a:rPr lang="en-US" sz="2000" dirty="0" err="1">
                <a:latin typeface="Segoe UI" panose="020B0502040204020203" pitchFamily="34" charset="0"/>
                <a:cs typeface="Segoe UI" panose="020B0502040204020203" pitchFamily="34" charset="0"/>
              </a:rPr>
              <a:t>whatsapp</a:t>
            </a:r>
            <a:r>
              <a:rPr lang="en-US" sz="2000" dirty="0">
                <a:latin typeface="Segoe UI" panose="020B0502040204020203" pitchFamily="34" charset="0"/>
                <a:cs typeface="Segoe UI" panose="020B0502040204020203" pitchFamily="34" charset="0"/>
              </a:rPr>
              <a:t>, google map location etc.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Sharing the Roles for each family for welcoming the guest, for all event, who will take care of all food arrangements</a:t>
            </a:r>
            <a:r>
              <a:rPr lang="en-US"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Act </a:t>
            </a:r>
            <a:endParaRPr lang="en-US" sz="28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The bride and groom get married and All the guest enjoyed the marriage.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All event like engagement, </a:t>
            </a:r>
            <a:r>
              <a:rPr lang="en-US" sz="2000" dirty="0" err="1">
                <a:latin typeface="Segoe UI" panose="020B0502040204020203" pitchFamily="34" charset="0"/>
                <a:cs typeface="Segoe UI" panose="020B0502040204020203" pitchFamily="34" charset="0"/>
              </a:rPr>
              <a:t>mehindi</a:t>
            </a:r>
            <a:r>
              <a:rPr lang="en-US" sz="2000" dirty="0">
                <a:latin typeface="Segoe UI" panose="020B0502040204020203" pitchFamily="34" charset="0"/>
                <a:cs typeface="Segoe UI" panose="020B0502040204020203" pitchFamily="34" charset="0"/>
              </a:rPr>
              <a:t>, sangeet, reception happened as planned. </a:t>
            </a: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After the wedding, ensure all vendors are paid.</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9044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CB65-D076-8BB0-E0AD-458179110ECB}"/>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C0866059-37BA-A323-D0C6-52BC4FB58F53}"/>
              </a:ext>
            </a:extLst>
          </p:cNvPr>
          <p:cNvSpPr txBox="1">
            <a:spLocks noGrp="1"/>
          </p:cNvSpPr>
          <p:nvPr>
            <p:ph type="title"/>
          </p:nvPr>
        </p:nvSpPr>
        <p:spPr>
          <a:xfrm>
            <a:off x="156029" y="6286500"/>
            <a:ext cx="18135600" cy="727507"/>
          </a:xfrm>
          <a:prstGeom prst="rect">
            <a:avLst/>
          </a:prstGeom>
        </p:spPr>
        <p:txBody>
          <a:bodyPr vert="horz" wrap="square" lIns="0" tIns="12700" rIns="0" bIns="0" rtlCol="0">
            <a:spAutoFit/>
          </a:bodyPr>
          <a:lstStyle/>
          <a:p>
            <a:pPr marL="12700" marR="5080" algn="ctr">
              <a:lnSpc>
                <a:spcPts val="4650"/>
              </a:lnSpc>
              <a:spcBef>
                <a:spcPts val="260"/>
              </a:spcBef>
            </a:pPr>
            <a:r>
              <a:rPr lang="en-US" sz="7200" b="1" dirty="0">
                <a:solidFill>
                  <a:schemeClr val="tx1"/>
                </a:solidFill>
                <a:latin typeface="Manrope"/>
                <a:cs typeface="Segoe UI" panose="020B0502040204020203" pitchFamily="34" charset="0"/>
              </a:rPr>
              <a:t>T</a:t>
            </a:r>
            <a:r>
              <a:rPr lang="en-IN" sz="7200" b="1" dirty="0">
                <a:solidFill>
                  <a:schemeClr val="tx1"/>
                </a:solidFill>
                <a:latin typeface="Manrope"/>
                <a:cs typeface="Segoe UI" panose="020B0502040204020203" pitchFamily="34" charset="0"/>
              </a:rPr>
              <a:t>hank You</a:t>
            </a:r>
            <a:endParaRPr lang="en-US" sz="7200" dirty="0">
              <a:solidFill>
                <a:schemeClr val="tx1"/>
              </a:solidFill>
              <a:latin typeface="Segoe UI" panose="020B0502040204020203" pitchFamily="34" charset="0"/>
              <a:cs typeface="Segoe UI" panose="020B0502040204020203" pitchFamily="34" charset="0"/>
            </a:endParaRPr>
          </a:p>
        </p:txBody>
      </p:sp>
      <p:pic>
        <p:nvPicPr>
          <p:cNvPr id="3" name="Picture 2">
            <a:hlinkClick r:id="rId2"/>
            <a:extLst>
              <a:ext uri="{FF2B5EF4-FFF2-40B4-BE49-F238E27FC236}">
                <a16:creationId xmlns:a16="http://schemas.microsoft.com/office/drawing/2014/main" id="{037AF9A1-D722-9965-1854-C61358E66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562100"/>
            <a:ext cx="3581400" cy="3581400"/>
          </a:xfrm>
          <a:prstGeom prst="rect">
            <a:avLst/>
          </a:prstGeom>
        </p:spPr>
      </p:pic>
    </p:spTree>
    <p:extLst>
      <p:ext uri="{BB962C8B-B14F-4D97-AF65-F5344CB8AC3E}">
        <p14:creationId xmlns:p14="http://schemas.microsoft.com/office/powerpoint/2010/main" val="897769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143000" y="3848100"/>
            <a:ext cx="14935200" cy="1956305"/>
          </a:xfrm>
          <a:prstGeom prst="rect">
            <a:avLst/>
          </a:prstGeom>
        </p:spPr>
        <p:txBody>
          <a:bodyPr vert="horz" wrap="square" lIns="0" tIns="17145" rIns="0" bIns="0" rtlCol="0">
            <a:spAutoFit/>
          </a:bodyPr>
          <a:lstStyle/>
          <a:p>
            <a:r>
              <a:rPr lang="en-US" b="1" dirty="0"/>
              <a:t>Impact of Car Features on Price and Profitability</a:t>
            </a:r>
          </a:p>
        </p:txBody>
      </p:sp>
      <p:sp>
        <p:nvSpPr>
          <p:cNvPr id="10" name="object 10"/>
          <p:cNvSpPr txBox="1"/>
          <p:nvPr/>
        </p:nvSpPr>
        <p:spPr>
          <a:xfrm>
            <a:off x="13214985" y="9334500"/>
            <a:ext cx="4793615" cy="406400"/>
          </a:xfrm>
          <a:prstGeom prst="rect">
            <a:avLst/>
          </a:prstGeom>
        </p:spPr>
        <p:txBody>
          <a:bodyPr vert="horz" wrap="square" lIns="0" tIns="12700" rIns="0" bIns="0" rtlCol="0">
            <a:spAutoFit/>
          </a:bodyPr>
          <a:lstStyle/>
          <a:p>
            <a:pPr marL="12700">
              <a:lnSpc>
                <a:spcPct val="100000"/>
              </a:lnSpc>
              <a:spcBef>
                <a:spcPts val="100"/>
              </a:spcBef>
            </a:pPr>
            <a:r>
              <a:rPr lang="en-US" sz="2500" spc="-385" dirty="0">
                <a:solidFill>
                  <a:srgbClr val="F4F4F4"/>
                </a:solidFill>
                <a:latin typeface="Trebuchet MS"/>
                <a:cs typeface="Trebuchet MS"/>
              </a:rPr>
              <a:t>  </a:t>
            </a:r>
            <a:endParaRPr sz="2500" dirty="0">
              <a:latin typeface="Trebuchet MS"/>
              <a:cs typeface="Trebuchet MS"/>
            </a:endParaRPr>
          </a:p>
        </p:txBody>
      </p:sp>
      <p:sp>
        <p:nvSpPr>
          <p:cNvPr id="13" name="TextBox 12">
            <a:extLst>
              <a:ext uri="{FF2B5EF4-FFF2-40B4-BE49-F238E27FC236}">
                <a16:creationId xmlns:a16="http://schemas.microsoft.com/office/drawing/2014/main" id="{CAD6678B-4737-C2E8-1CB4-7677315C80D2}"/>
              </a:ext>
            </a:extLst>
          </p:cNvPr>
          <p:cNvSpPr txBox="1"/>
          <p:nvPr/>
        </p:nvSpPr>
        <p:spPr>
          <a:xfrm>
            <a:off x="11255692" y="9029700"/>
            <a:ext cx="6270308" cy="369332"/>
          </a:xfrm>
          <a:prstGeom prst="rect">
            <a:avLst/>
          </a:prstGeom>
          <a:noFill/>
        </p:spPr>
        <p:txBody>
          <a:bodyPr wrap="square" rtlCol="0">
            <a:spAutoFit/>
          </a:bodyPr>
          <a:lstStyle/>
          <a:p>
            <a:r>
              <a:rPr lang="en-IN" sz="1800" b="1" spc="130" dirty="0">
                <a:solidFill>
                  <a:srgbClr val="F4F4F4"/>
                </a:solidFill>
                <a:latin typeface="Sylfaen" panose="010A0502050306030303" pitchFamily="18" charset="0"/>
                <a:cs typeface="Trebuchet MS"/>
              </a:rPr>
              <a:t>Presented</a:t>
            </a:r>
            <a:r>
              <a:rPr lang="en-IN" sz="1800" b="1" spc="-75" dirty="0">
                <a:solidFill>
                  <a:srgbClr val="F4F4F4"/>
                </a:solidFill>
                <a:latin typeface="Sylfaen" panose="010A0502050306030303" pitchFamily="18" charset="0"/>
                <a:cs typeface="Trebuchet MS"/>
              </a:rPr>
              <a:t> </a:t>
            </a:r>
            <a:r>
              <a:rPr lang="en-IN" sz="1800" b="1" spc="130" dirty="0">
                <a:solidFill>
                  <a:srgbClr val="F4F4F4"/>
                </a:solidFill>
                <a:latin typeface="Sylfaen" panose="010A0502050306030303" pitchFamily="18" charset="0"/>
                <a:cs typeface="Trebuchet MS"/>
              </a:rPr>
              <a:t>By : Rahul Vishwakarma</a:t>
            </a:r>
            <a:endParaRPr lang="en-IN" b="1" dirty="0">
              <a:latin typeface="Sylfaen" panose="010A0502050306030303" pitchFamily="18" charset="0"/>
            </a:endParaRPr>
          </a:p>
        </p:txBody>
      </p:sp>
    </p:spTree>
    <p:extLst>
      <p:ext uri="{BB962C8B-B14F-4D97-AF65-F5344CB8AC3E}">
        <p14:creationId xmlns:p14="http://schemas.microsoft.com/office/powerpoint/2010/main" val="312114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19100"/>
            <a:ext cx="16154400" cy="982320"/>
          </a:xfrm>
          <a:prstGeom prst="rect">
            <a:avLst/>
          </a:prstGeom>
        </p:spPr>
        <p:txBody>
          <a:bodyPr vert="horz" wrap="square" lIns="0" tIns="12700" rIns="0" bIns="0" rtlCol="0">
            <a:spAutoFit/>
          </a:bodyPr>
          <a:lstStyle/>
          <a:p>
            <a:pPr marL="12700">
              <a:lnSpc>
                <a:spcPct val="100000"/>
              </a:lnSpc>
              <a:spcBef>
                <a:spcPts val="100"/>
              </a:spcBef>
            </a:pPr>
            <a:r>
              <a:rPr lang="en-IN" b="1" dirty="0"/>
              <a:t>Project Description</a:t>
            </a:r>
            <a:endParaRPr sz="5400" b="1" dirty="0">
              <a:solidFill>
                <a:schemeClr val="tx1"/>
              </a:solidFill>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57C1B430-6C41-FDB9-C499-90FEB57DCF64}"/>
              </a:ext>
            </a:extLst>
          </p:cNvPr>
          <p:cNvSpPr>
            <a:spLocks noChangeArrowheads="1"/>
          </p:cNvSpPr>
          <p:nvPr/>
        </p:nvSpPr>
        <p:spPr bwMode="auto">
          <a:xfrm>
            <a:off x="1752600" y="2019300"/>
            <a:ext cx="171450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The automotive industry is rapidly evolving with a focus on:</a:t>
            </a:r>
          </a:p>
          <a:p>
            <a:pPr lvl="1" defTabSz="914400"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Fuel efficiency</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Environmental sustainability</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Technological innovation</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Consumer preferences are shifting due to:</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Rising interest in electric, hybrid, and alternative fuel vehicles</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Sustained demand for traditional gasoline-powered cars</a:t>
            </a:r>
          </a:p>
          <a:p>
            <a:pPr lvl="1" defTabSz="914400" eaLnBrk="0" fontAlgn="base" hangingPunct="0">
              <a:spcBef>
                <a:spcPct val="0"/>
              </a:spcBef>
              <a:spcAft>
                <a:spcPct val="0"/>
              </a:spcAft>
              <a:buFontTx/>
              <a:buChar char="•"/>
            </a:pPr>
            <a:endParaRPr lang="en-US" altLang="en-US" dirty="0">
              <a:latin typeface="Segoe UI" panose="020B0502040204020203" pitchFamily="34" charset="0"/>
              <a:cs typeface="Segoe UI" panose="020B0502040204020203" pitchFamily="34" charset="0"/>
            </a:endParaRPr>
          </a:p>
          <a:p>
            <a:pPr lvl="1" defTabSz="914400"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r>
              <a:rPr lang="en-US" sz="2400" b="1" dirty="0">
                <a:latin typeface="Segoe UI" panose="020B0502040204020203" pitchFamily="34" charset="0"/>
                <a:cs typeface="Segoe UI" panose="020B0502040204020203" pitchFamily="34" charset="0"/>
              </a:rPr>
              <a:t>Business Problem </a:t>
            </a:r>
          </a:p>
          <a:p>
            <a:r>
              <a:rPr lang="en-US" dirty="0">
                <a:latin typeface="Segoe UI" panose="020B0502040204020203" pitchFamily="34" charset="0"/>
                <a:cs typeface="Segoe UI" panose="020B0502040204020203" pitchFamily="34" charset="0"/>
              </a:rPr>
              <a:t>	</a:t>
            </a:r>
          </a:p>
          <a:p>
            <a:r>
              <a:rPr lang="en-US" dirty="0">
                <a:latin typeface="Segoe UI" panose="020B0502040204020203" pitchFamily="34" charset="0"/>
                <a:cs typeface="Segoe UI" panose="020B0502040204020203" pitchFamily="34" charset="0"/>
              </a:rPr>
              <a:t>	Understanding how various car features influence pricing and profitability is critical for automotive manufacturers </a:t>
            </a:r>
          </a:p>
          <a:p>
            <a:r>
              <a:rPr lang="en-US" dirty="0">
                <a:latin typeface="Segoe UI" panose="020B0502040204020203" pitchFamily="34" charset="0"/>
                <a:cs typeface="Segoe UI" panose="020B0502040204020203" pitchFamily="34" charset="0"/>
              </a:rPr>
              <a:t>	and dealers aiming to make informed, data-driven decisions. By identifying which attributes most significantly impact</a:t>
            </a:r>
          </a:p>
          <a:p>
            <a:r>
              <a:rPr lang="en-US" dirty="0">
                <a:latin typeface="Segoe UI" panose="020B0502040204020203" pitchFamily="34" charset="0"/>
                <a:cs typeface="Segoe UI" panose="020B0502040204020203" pitchFamily="34" charset="0"/>
              </a:rPr>
              <a:t> 	vehicle pricing and drive profitability, companies can refine their </a:t>
            </a:r>
            <a:r>
              <a:rPr lang="en-US" b="1" dirty="0">
                <a:latin typeface="Segoe UI" panose="020B0502040204020203" pitchFamily="34" charset="0"/>
                <a:cs typeface="Segoe UI" panose="020B0502040204020203" pitchFamily="34" charset="0"/>
              </a:rPr>
              <a:t>product development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marketing strategies</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sales approaches</a:t>
            </a:r>
            <a:r>
              <a:rPr lang="en-US" dirty="0">
                <a:latin typeface="Segoe UI" panose="020B0502040204020203" pitchFamily="34" charset="0"/>
                <a:cs typeface="Segoe UI" panose="020B0502040204020203" pitchFamily="34" charset="0"/>
              </a:rPr>
              <a:t>. </a:t>
            </a:r>
          </a:p>
          <a:p>
            <a:r>
              <a:rPr lang="en-US" dirty="0">
                <a:latin typeface="Segoe UI" panose="020B0502040204020203" pitchFamily="34" charset="0"/>
                <a:cs typeface="Segoe UI" panose="020B0502040204020203" pitchFamily="34" charset="0"/>
              </a:rPr>
              <a:t>	This analysis will uncover the key features that contribute to higher value, enabling manufacturers to strategically optimize their offerings</a:t>
            </a:r>
          </a:p>
          <a:p>
            <a:r>
              <a:rPr lang="en-US" dirty="0">
                <a:latin typeface="Segoe UI" panose="020B0502040204020203" pitchFamily="34" charset="0"/>
                <a:cs typeface="Segoe UI" panose="020B0502040204020203" pitchFamily="34" charset="0"/>
              </a:rPr>
              <a:t> 	to align with market demand and maximize returns.</a:t>
            </a:r>
          </a:p>
          <a:p>
            <a:pPr lvl="1" defTabSz="914400" eaLnBrk="0" fontAlgn="base" hangingPunct="0">
              <a:spcBef>
                <a:spcPct val="0"/>
              </a:spcBef>
              <a:spcAft>
                <a:spcPct val="0"/>
              </a:spcAft>
              <a:buFontTx/>
              <a:buChar char="•"/>
            </a:pPr>
            <a:endPar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618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1D79-0083-274D-69BD-AFC4095043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5DE17E-48BA-F953-347A-3C2B98274FCD}"/>
              </a:ext>
            </a:extLst>
          </p:cNvPr>
          <p:cNvSpPr txBox="1">
            <a:spLocks noGrp="1"/>
          </p:cNvSpPr>
          <p:nvPr>
            <p:ph type="title"/>
          </p:nvPr>
        </p:nvSpPr>
        <p:spPr>
          <a:xfrm>
            <a:off x="533400" y="266700"/>
            <a:ext cx="16154400" cy="982320"/>
          </a:xfrm>
          <a:prstGeom prst="rect">
            <a:avLst/>
          </a:prstGeom>
        </p:spPr>
        <p:txBody>
          <a:bodyPr vert="horz" wrap="square" lIns="0" tIns="12700" rIns="0" bIns="0" rtlCol="0">
            <a:spAutoFit/>
          </a:bodyPr>
          <a:lstStyle/>
          <a:p>
            <a:r>
              <a:rPr lang="en-IN" b="1" dirty="0">
                <a:latin typeface="Segoe UI" panose="020B0502040204020203" pitchFamily="34" charset="0"/>
                <a:cs typeface="Segoe UI" panose="020B0502040204020203" pitchFamily="34" charset="0"/>
              </a:rPr>
              <a:t>APPROACH:</a:t>
            </a:r>
          </a:p>
        </p:txBody>
      </p:sp>
      <p:sp>
        <p:nvSpPr>
          <p:cNvPr id="3" name="object 3">
            <a:extLst>
              <a:ext uri="{FF2B5EF4-FFF2-40B4-BE49-F238E27FC236}">
                <a16:creationId xmlns:a16="http://schemas.microsoft.com/office/drawing/2014/main" id="{E2E1A144-CC4A-D6BA-1206-4D6566603C3D}"/>
              </a:ext>
            </a:extLst>
          </p:cNvPr>
          <p:cNvSpPr txBox="1"/>
          <p:nvPr/>
        </p:nvSpPr>
        <p:spPr>
          <a:xfrm>
            <a:off x="1449332" y="2476500"/>
            <a:ext cx="15389335" cy="7091685"/>
          </a:xfrm>
          <a:prstGeom prst="rect">
            <a:avLst/>
          </a:prstGeom>
        </p:spPr>
        <p:txBody>
          <a:bodyPr vert="horz" wrap="square" lIns="0" tIns="12700" rIns="0" bIns="0" rtlCol="0">
            <a:spAutoFit/>
          </a:bodyPr>
          <a:lstStyle/>
          <a:p>
            <a:r>
              <a:rPr lang="en-US" altLang="en-US" sz="2000" dirty="0">
                <a:latin typeface="Segoe UI" panose="020B0502040204020203" pitchFamily="34" charset="0"/>
                <a:cs typeface="Segoe UI" panose="020B0502040204020203" pitchFamily="34" charset="0"/>
              </a:rPr>
              <a:t>After downloading the dataset, I began by selecting the entire data range and inserting it into an Excel table for better handling and organization. I then converted the table back to a normal range to enable flexible data cleaning operations. Using the =COUNTBLANK formula, I identified and removed any blank or empty columns that did not contribute meaningful information. As a result of this initial cleaning process, the final dataset consists of </a:t>
            </a:r>
            <a:r>
              <a:rPr lang="en-US" altLang="en-US" sz="2000" b="1" dirty="0">
                <a:latin typeface="Segoe UI" panose="020B0502040204020203" pitchFamily="34" charset="0"/>
                <a:cs typeface="Segoe UI" panose="020B0502040204020203" pitchFamily="34" charset="0"/>
              </a:rPr>
              <a:t>11,813 rows and 16 well-defined columns</a:t>
            </a:r>
            <a:r>
              <a:rPr lang="en-US" altLang="en-US" sz="2000" dirty="0">
                <a:latin typeface="Segoe UI" panose="020B0502040204020203" pitchFamily="34" charset="0"/>
                <a:cs typeface="Segoe UI" panose="020B0502040204020203" pitchFamily="34" charset="0"/>
              </a:rPr>
              <a:t>, ready for further analysis. </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I applied a comprehensive data analysis strategy combining multiple analytical methods to derive meaningful insights from the dataset:</a:t>
            </a:r>
          </a:p>
          <a:p>
            <a:endParaRPr lang="en-US" sz="2000" b="1"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Descriptive Analysis</a:t>
            </a:r>
            <a:r>
              <a:rPr lang="en-US" sz="2000" dirty="0">
                <a:latin typeface="Segoe UI" panose="020B0502040204020203" pitchFamily="34" charset="0"/>
                <a:cs typeface="Segoe UI" panose="020B0502040204020203" pitchFamily="34" charset="0"/>
              </a:rPr>
              <a:t>: Calculated the mean and other statistical measures for numerical variables to understand the central tendency and distribution.</a:t>
            </a:r>
          </a:p>
          <a:p>
            <a:endParaRPr lang="en-US" sz="2000" b="1"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Predictive Analysis</a:t>
            </a:r>
            <a:r>
              <a:rPr lang="en-US" sz="2000" dirty="0">
                <a:latin typeface="Segoe UI" panose="020B0502040204020203" pitchFamily="34" charset="0"/>
                <a:cs typeface="Segoe UI" panose="020B0502040204020203" pitchFamily="34" charset="0"/>
              </a:rPr>
              <a:t>: Performed linear regression to evaluate how different features influence car pricing and to forecast pricing trends.</a:t>
            </a:r>
          </a:p>
          <a:p>
            <a:endParaRPr lang="en-US" sz="2000" b="1"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Diagnostic Analysis</a:t>
            </a:r>
            <a:r>
              <a:rPr lang="en-US" sz="2000" dirty="0">
                <a:latin typeface="Segoe UI" panose="020B0502040204020203" pitchFamily="34" charset="0"/>
                <a:cs typeface="Segoe UI" panose="020B0502040204020203" pitchFamily="34" charset="0"/>
              </a:rPr>
              <a:t>: Conducted correlation analysis to identify relationships between key variables and determine which features are most strongly associated with price.</a:t>
            </a:r>
          </a:p>
          <a:p>
            <a:endParaRPr lang="en-US" sz="2000" b="1"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Exploratory Data Analysis (EDA)</a:t>
            </a:r>
            <a:r>
              <a:rPr lang="en-US" sz="2000" dirty="0">
                <a:latin typeface="Segoe UI" panose="020B0502040204020203" pitchFamily="34" charset="0"/>
                <a:cs typeface="Segoe UI" panose="020B0502040204020203" pitchFamily="34" charset="0"/>
              </a:rPr>
              <a:t>: Used various visualization techniques—including scatter plots, bubble charts, and distribution charts—to uncover patterns, outliers, and data trends.</a:t>
            </a:r>
          </a:p>
          <a:p>
            <a:r>
              <a:rPr lang="en-US" sz="2000" dirty="0">
                <a:latin typeface="Segoe UI" panose="020B0502040204020203" pitchFamily="34" charset="0"/>
                <a:cs typeface="Segoe UI" panose="020B0502040204020203" pitchFamily="34" charset="0"/>
              </a:rPr>
              <a:t>This multi-layered analytical approach enabled a deeper understanding of the dataset and supported evidence-based decision-making for pricing and product development.</a:t>
            </a:r>
          </a:p>
          <a:p>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1825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9BFE-3B3F-A78F-1E15-25DA3F332EA5}"/>
            </a:ext>
          </a:extLst>
        </p:cNvPr>
        <p:cNvGrpSpPr/>
        <p:nvPr/>
      </p:nvGrpSpPr>
      <p:grpSpPr>
        <a:xfrm>
          <a:off x="0" y="0"/>
          <a:ext cx="0" cy="0"/>
          <a:chOff x="0" y="0"/>
          <a:chExt cx="0" cy="0"/>
        </a:xfrm>
      </p:grpSpPr>
      <p:sp>
        <p:nvSpPr>
          <p:cNvPr id="55" name="object 55">
            <a:extLst>
              <a:ext uri="{FF2B5EF4-FFF2-40B4-BE49-F238E27FC236}">
                <a16:creationId xmlns:a16="http://schemas.microsoft.com/office/drawing/2014/main" id="{BEE9DDFD-0822-839D-6CB2-5A0A3AA9D3A3}"/>
              </a:ext>
            </a:extLst>
          </p:cNvPr>
          <p:cNvSpPr txBox="1">
            <a:spLocks noGrp="1"/>
          </p:cNvSpPr>
          <p:nvPr>
            <p:ph type="title"/>
          </p:nvPr>
        </p:nvSpPr>
        <p:spPr>
          <a:xfrm>
            <a:off x="2476500" y="3619500"/>
            <a:ext cx="13335000" cy="1982594"/>
          </a:xfrm>
          <a:prstGeom prst="rect">
            <a:avLst/>
          </a:prstGeom>
        </p:spPr>
        <p:txBody>
          <a:bodyPr vert="horz" wrap="square" lIns="0" tIns="12700" rIns="0" bIns="0" rtlCol="0">
            <a:spAutoFit/>
          </a:bodyPr>
          <a:lstStyle/>
          <a:p>
            <a:pPr algn="ctr"/>
            <a:r>
              <a:rPr lang="en-US" sz="3200" dirty="0">
                <a:latin typeface="Segoe UI" panose="020B0502040204020203" pitchFamily="34" charset="0"/>
                <a:cs typeface="Segoe UI" panose="020B0502040204020203" pitchFamily="34" charset="0"/>
              </a:rPr>
              <a:t>All the analysis has been performed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in excel. This tool is also used to create graphical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representation of the results and to understand </a:t>
            </a:r>
            <a:br>
              <a:rPr lang="en-US" sz="32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the result set better.</a:t>
            </a:r>
            <a:endParaRPr lang="en-US" sz="3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25672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24933" y="342900"/>
            <a:ext cx="17655810" cy="813043"/>
          </a:xfrm>
          <a:prstGeom prst="rect">
            <a:avLst/>
          </a:prstGeom>
        </p:spPr>
        <p:txBody>
          <a:bodyPr vert="horz" wrap="square" lIns="0" tIns="12700" rIns="0" bIns="0" rtlCol="0">
            <a:spAutoFit/>
          </a:bodyPr>
          <a:lstStyle/>
          <a:p>
            <a:pPr lvl="0"/>
            <a:r>
              <a:rPr lang="en-US" sz="2800" b="1" dirty="0">
                <a:latin typeface="Segoe UI" panose="020B0502040204020203" pitchFamily="34" charset="0"/>
                <a:cs typeface="Segoe UI" panose="020B0502040204020203" pitchFamily="34" charset="0"/>
              </a:rPr>
              <a:t>Task 1.A:</a:t>
            </a:r>
            <a:r>
              <a:rPr lang="en-US" sz="28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Create a pivot table that shows the number of car models in each market category and their corresponding popularity scores.</a:t>
            </a:r>
          </a:p>
        </p:txBody>
      </p:sp>
      <p:pic>
        <p:nvPicPr>
          <p:cNvPr id="3" name="Picture 2">
            <a:extLst>
              <a:ext uri="{FF2B5EF4-FFF2-40B4-BE49-F238E27FC236}">
                <a16:creationId xmlns:a16="http://schemas.microsoft.com/office/drawing/2014/main" id="{09B82341-E331-2831-4558-3F213BA98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1715533"/>
            <a:ext cx="6628571" cy="7942857"/>
          </a:xfrm>
          <a:prstGeom prst="rect">
            <a:avLst/>
          </a:prstGeom>
        </p:spPr>
      </p:pic>
      <p:pic>
        <p:nvPicPr>
          <p:cNvPr id="5" name="Picture 4">
            <a:extLst>
              <a:ext uri="{FF2B5EF4-FFF2-40B4-BE49-F238E27FC236}">
                <a16:creationId xmlns:a16="http://schemas.microsoft.com/office/drawing/2014/main" id="{2CDB86D5-5EB4-8ADA-B625-7CCD3471A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91724"/>
            <a:ext cx="6590476" cy="8590476"/>
          </a:xfrm>
          <a:prstGeom prst="rect">
            <a:avLst/>
          </a:prstGeom>
        </p:spPr>
      </p:pic>
    </p:spTree>
    <p:extLst>
      <p:ext uri="{BB962C8B-B14F-4D97-AF65-F5344CB8AC3E}">
        <p14:creationId xmlns:p14="http://schemas.microsoft.com/office/powerpoint/2010/main" val="1582394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16AA6-82DF-BEBE-0490-2FE383E6F6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580EB3-8645-6EDC-1412-B343B323F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257300"/>
            <a:ext cx="15152381" cy="8000000"/>
          </a:xfrm>
          <a:prstGeom prst="rect">
            <a:avLst/>
          </a:prstGeom>
        </p:spPr>
      </p:pic>
      <p:sp>
        <p:nvSpPr>
          <p:cNvPr id="5" name="Title 4">
            <a:extLst>
              <a:ext uri="{FF2B5EF4-FFF2-40B4-BE49-F238E27FC236}">
                <a16:creationId xmlns:a16="http://schemas.microsoft.com/office/drawing/2014/main" id="{0D5F4675-2786-59CB-4C9A-37B5CEFD2EA8}"/>
              </a:ext>
            </a:extLst>
          </p:cNvPr>
          <p:cNvSpPr>
            <a:spLocks noGrp="1"/>
          </p:cNvSpPr>
          <p:nvPr>
            <p:ph type="title"/>
          </p:nvPr>
        </p:nvSpPr>
        <p:spPr>
          <a:xfrm>
            <a:off x="381000" y="342900"/>
            <a:ext cx="16459200" cy="2100795"/>
          </a:xfrm>
        </p:spPr>
        <p:txBody>
          <a:bodyPr/>
          <a:lstStyle/>
          <a:p>
            <a:pPr lvl="0"/>
            <a:r>
              <a:rPr lang="en-US" sz="2400" b="1" dirty="0">
                <a:latin typeface="Segoe UI" panose="020B0502040204020203" pitchFamily="34" charset="0"/>
                <a:cs typeface="Segoe UI" panose="020B0502040204020203" pitchFamily="34" charset="0"/>
              </a:rPr>
              <a:t>Task 1.B: </a:t>
            </a:r>
            <a:r>
              <a:rPr lang="en-US" sz="2400" dirty="0">
                <a:latin typeface="Segoe UI" panose="020B0502040204020203" pitchFamily="34" charset="0"/>
                <a:cs typeface="Segoe UI" panose="020B0502040204020203" pitchFamily="34" charset="0"/>
              </a:rPr>
              <a:t>Create a combo chart that visualizes the relationship between market category and popularity.</a:t>
            </a:r>
          </a:p>
        </p:txBody>
      </p:sp>
    </p:spTree>
    <p:extLst>
      <p:ext uri="{BB962C8B-B14F-4D97-AF65-F5344CB8AC3E}">
        <p14:creationId xmlns:p14="http://schemas.microsoft.com/office/powerpoint/2010/main" val="812930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9884A-35D1-35F7-C3D2-0BD24AC5DA3C}"/>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AE8A71F3-1554-9AFE-E7FF-0725323BF635}"/>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D678CA0-A7B0-BDA6-6932-A36DCC7AA551}"/>
              </a:ext>
            </a:extLst>
          </p:cNvPr>
          <p:cNvSpPr txBox="1"/>
          <p:nvPr/>
        </p:nvSpPr>
        <p:spPr>
          <a:xfrm>
            <a:off x="1371600" y="1562100"/>
            <a:ext cx="16306800" cy="7648248"/>
          </a:xfrm>
          <a:prstGeom prst="rect">
            <a:avLst/>
          </a:prstGeom>
          <a:noFill/>
        </p:spPr>
        <p:txBody>
          <a:bodyPr wrap="square" rtlCol="0">
            <a:spAutoFit/>
          </a:bodyPr>
          <a:lstStyle/>
          <a:p>
            <a:pPr lvl="1"/>
            <a:endParaRPr lang="en-US" sz="1900" dirty="0">
              <a:latin typeface="Segoe UI" panose="020B0502040204020203" pitchFamily="34" charset="0"/>
              <a:cs typeface="Segoe UI" panose="020B0502040204020203" pitchFamily="34" charset="0"/>
            </a:endParaRP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Certain car types like “Hatchback, Flex Fuel”, “Flex Fuel, Diesel”, and “Crossover, Flex Fuel, Performance” have very few models available, but they are extremely popular among buyers. This means that even though choices in these types are limited, demand is high for what does exist.</a:t>
            </a:r>
          </a:p>
          <a:p>
            <a:pPr marL="742950" lvl="1" indent="-285750">
              <a:buSzPct val="143000"/>
              <a:buFont typeface="Arial" panose="020B0604020202020204" pitchFamily="34" charset="0"/>
              <a:buChar char="•"/>
            </a:pPr>
            <a:endParaRPr lang="en-US" sz="1900" dirty="0">
              <a:latin typeface="Segoe UI" panose="020B0502040204020203" pitchFamily="34" charset="0"/>
              <a:cs typeface="Segoe UI" panose="020B0502040204020203" pitchFamily="34" charset="0"/>
            </a:endParaRP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The crossover segment is the largest with 1,103 different models, showing it’s the most widely available and possibly the most versatile choice for buyers.</a:t>
            </a:r>
          </a:p>
          <a:p>
            <a:pPr marL="742950" lvl="1" indent="-285750">
              <a:buSzPct val="143000"/>
              <a:buFont typeface="Arial" panose="020B0604020202020204" pitchFamily="34" charset="0"/>
              <a:buChar char="•"/>
            </a:pPr>
            <a:endParaRPr lang="en-US" sz="1900" dirty="0">
              <a:latin typeface="Segoe UI" panose="020B0502040204020203" pitchFamily="34" charset="0"/>
              <a:cs typeface="Segoe UI" panose="020B0502040204020203" pitchFamily="34" charset="0"/>
            </a:endParaRP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Cars labeled “Exotic” or “Luxury” often have much lower popularity. This could be because these vehicles usually come with very high price tags, making them affordable only for a few wealthy buyers.</a:t>
            </a:r>
          </a:p>
          <a:p>
            <a:pPr marL="742950" lvl="1" indent="-285750">
              <a:buSzPct val="143000"/>
              <a:buFont typeface="Arial" panose="020B0604020202020204" pitchFamily="34" charset="0"/>
              <a:buChar char="•"/>
            </a:pPr>
            <a:endParaRPr lang="en-US" sz="1900" dirty="0">
              <a:latin typeface="Segoe UI" panose="020B0502040204020203" pitchFamily="34" charset="0"/>
              <a:cs typeface="Segoe UI" panose="020B0502040204020203" pitchFamily="34" charset="0"/>
            </a:endParaRP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For example, the “Crossover, Luxury, Performance, Hybrid” category only has 2 models, but it’s highly popular (popularity score: 3916). This tells us that when a rare combination of features hits the market, many people want it.</a:t>
            </a: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Similarly, luxury model types like “Hybrid, Performance, Hybrid”, “Flex Fuel, Factory Tuner, Luxury, High-Performance”, and “Crossover, Exotic, Luxury, Performance” have only a single model each, making them rare finds. Even with just one option, they attract attention—especially if it covers multiple desirable features.</a:t>
            </a:r>
          </a:p>
          <a:p>
            <a:pPr marL="742950" lvl="1" indent="-285750">
              <a:buSzPct val="143000"/>
              <a:buFont typeface="Arial" panose="020B0604020202020204" pitchFamily="34" charset="0"/>
              <a:buChar char="•"/>
            </a:pPr>
            <a:endParaRPr lang="en-US" sz="1900" dirty="0">
              <a:latin typeface="Segoe UI" panose="020B0502040204020203" pitchFamily="34" charset="0"/>
              <a:cs typeface="Segoe UI" panose="020B0502040204020203" pitchFamily="34" charset="0"/>
            </a:endParaRPr>
          </a:p>
          <a:p>
            <a:pPr marL="742950" lvl="1" indent="-285750">
              <a:buSzPct val="143000"/>
              <a:buFont typeface="Arial" panose="020B0604020202020204" pitchFamily="34" charset="0"/>
              <a:buChar char="•"/>
            </a:pPr>
            <a:r>
              <a:rPr lang="en-US" sz="1900" dirty="0">
                <a:latin typeface="Segoe UI" panose="020B0502040204020203" pitchFamily="34" charset="0"/>
                <a:cs typeface="Segoe UI" panose="020B0502040204020203" pitchFamily="34" charset="0"/>
              </a:rPr>
              <a:t>Models that combine many features like “Crossover, Exotic, Luxury, High-Performance” and “Exotic, Luxury, High-Performance” are very rare, with just one model available in the market. Such cars are often exclusive and target a small segment of buyers.</a:t>
            </a:r>
          </a:p>
          <a:p>
            <a:br>
              <a:rPr lang="en-US" sz="1900" dirty="0">
                <a:latin typeface="Segoe UI" panose="020B0502040204020203" pitchFamily="34" charset="0"/>
                <a:cs typeface="Segoe UI" panose="020B0502040204020203" pitchFamily="34" charset="0"/>
              </a:rPr>
            </a:br>
            <a:endParaRPr lang="en-US" sz="1900" dirty="0">
              <a:latin typeface="Segoe UI" panose="020B0502040204020203" pitchFamily="34" charset="0"/>
              <a:cs typeface="Segoe UI" panose="020B0502040204020203" pitchFamily="34" charset="0"/>
            </a:endParaRPr>
          </a:p>
          <a:p>
            <a:r>
              <a:rPr lang="en-US" sz="1900" dirty="0">
                <a:latin typeface="Segoe UI" panose="020B0502040204020203" pitchFamily="34" charset="0"/>
                <a:cs typeface="Segoe UI" panose="020B0502040204020203" pitchFamily="34" charset="0"/>
              </a:rPr>
              <a:t>While car buyers have many choices, the most common types (like crossovers) dominate the market. However, some rare models with niche combinations of features are in high demand even if only a few exist. Expensive luxury and exotic cars tend to be less popular, probably because they are out of reach for most people.</a:t>
            </a:r>
          </a:p>
          <a:p>
            <a:pPr lvl="1"/>
            <a:endParaRPr lang="en-US" dirty="0">
              <a:latin typeface="Segoe UI" panose="020B0502040204020203" pitchFamily="34" charset="0"/>
              <a:cs typeface="Segoe UI" panose="020B0502040204020203" pitchFamily="34" charset="0"/>
            </a:endParaRPr>
          </a:p>
          <a:p>
            <a:pPr lvl="1"/>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231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260FC-5F26-F84E-BDDC-4CDD63A2B91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99993DD5-831A-0AF9-A420-5E1700EC9D92}"/>
              </a:ext>
            </a:extLst>
          </p:cNvPr>
          <p:cNvSpPr txBox="1">
            <a:spLocks noGrp="1"/>
          </p:cNvSpPr>
          <p:nvPr>
            <p:ph type="title"/>
          </p:nvPr>
        </p:nvSpPr>
        <p:spPr>
          <a:xfrm>
            <a:off x="316094" y="200093"/>
            <a:ext cx="17655810" cy="813043"/>
          </a:xfrm>
          <a:prstGeom prst="rect">
            <a:avLst/>
          </a:prstGeom>
        </p:spPr>
        <p:txBody>
          <a:bodyPr vert="horz" wrap="square" lIns="0" tIns="12700" rIns="0" bIns="0" rtlCol="0">
            <a:spAutoFit/>
          </a:bodyPr>
          <a:lstStyle/>
          <a:p>
            <a:pPr lvl="0"/>
            <a:r>
              <a:rPr lang="en-US" sz="2800" b="1" dirty="0">
                <a:latin typeface="Segoe UI" panose="020B0502040204020203" pitchFamily="34" charset="0"/>
                <a:cs typeface="Segoe UI" panose="020B0502040204020203" pitchFamily="34" charset="0"/>
              </a:rPr>
              <a:t>Task 2:</a:t>
            </a:r>
            <a:r>
              <a:rPr lang="en-US" sz="28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Create a scatter chart that plots engine power on the x-axis and price on the y-axis. Add a trendline to the chart to visualize the relationship between these variables.</a:t>
            </a:r>
          </a:p>
        </p:txBody>
      </p:sp>
      <p:pic>
        <p:nvPicPr>
          <p:cNvPr id="14" name="Picture 13">
            <a:extLst>
              <a:ext uri="{FF2B5EF4-FFF2-40B4-BE49-F238E27FC236}">
                <a16:creationId xmlns:a16="http://schemas.microsoft.com/office/drawing/2014/main" id="{04DF1D11-20C6-A4C4-A9C1-16847BD4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714500"/>
            <a:ext cx="14495238" cy="6114286"/>
          </a:xfrm>
          <a:prstGeom prst="rect">
            <a:avLst/>
          </a:prstGeom>
        </p:spPr>
      </p:pic>
    </p:spTree>
    <p:extLst>
      <p:ext uri="{BB962C8B-B14F-4D97-AF65-F5344CB8AC3E}">
        <p14:creationId xmlns:p14="http://schemas.microsoft.com/office/powerpoint/2010/main" val="3765116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6B59E-F5F8-0294-92B2-6D731EB47B8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49F37E6C-5DD2-B5CB-4987-E58594B84634}"/>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F58E4EDA-345C-793D-7CC7-9DAD7C8115CF}"/>
              </a:ext>
            </a:extLst>
          </p:cNvPr>
          <p:cNvSpPr txBox="1"/>
          <p:nvPr/>
        </p:nvSpPr>
        <p:spPr>
          <a:xfrm>
            <a:off x="1371600" y="1562100"/>
            <a:ext cx="16306800"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Cars with higher engine horsepower (HP) usually have a higher price (MSRP), but the relationship isn’t very strong—there are many exceptions.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Most cars cluster on the left and lower part of the chart, meaning most vehicles have lower horsepower and cost less.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A few cars with extremely high horsepower (over 650 HP, up to about 1000 HP) are priced much higher—some even cost over 2 million! These are likely supercars or premium models.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For the same horsepower, car prices can vary a lot, showing that other features (brand, luxury, design, technology) also influence price.</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There are a few cars with much higher prices than others for their horsepower, suggesting that rarity or luxury influences price more than just engine power.</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In the scatter plot graph trendline moving upward and it is showing the positive relationship between price and engine power, it means as the engine power increasing price is also increasing.</a:t>
            </a:r>
          </a:p>
        </p:txBody>
      </p:sp>
    </p:spTree>
    <p:extLst>
      <p:ext uri="{BB962C8B-B14F-4D97-AF65-F5344CB8AC3E}">
        <p14:creationId xmlns:p14="http://schemas.microsoft.com/office/powerpoint/2010/main" val="36392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E96D0-381B-CE74-F950-33DD16F144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0A437D-4644-DCE4-3560-4D7B3DC7207A}"/>
              </a:ext>
            </a:extLst>
          </p:cNvPr>
          <p:cNvSpPr txBox="1">
            <a:spLocks noGrp="1"/>
          </p:cNvSpPr>
          <p:nvPr>
            <p:ph type="title"/>
          </p:nvPr>
        </p:nvSpPr>
        <p:spPr>
          <a:xfrm>
            <a:off x="381000" y="514092"/>
            <a:ext cx="16154400"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dirty="0">
                <a:latin typeface="Segoe UI" panose="020B0502040204020203" pitchFamily="34" charset="0"/>
                <a:cs typeface="Segoe UI" panose="020B0502040204020203" pitchFamily="34" charset="0"/>
              </a:rPr>
              <a:t>Project : Marriage Selection using Data Analytic</a:t>
            </a:r>
            <a:endParaRPr sz="1000" b="1" dirty="0">
              <a:solidFill>
                <a:schemeClr val="tx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0266D199-A154-73B9-A937-63D21D6AC79C}"/>
              </a:ext>
            </a:extLst>
          </p:cNvPr>
          <p:cNvSpPr>
            <a:spLocks noGrp="1"/>
          </p:cNvSpPr>
          <p:nvPr>
            <p:ph type="sldNum" sz="quarter" idx="12"/>
          </p:nvPr>
        </p:nvSpPr>
        <p:spPr/>
        <p:txBody>
          <a:bodyPr/>
          <a:lstStyle/>
          <a:p>
            <a:fld id="{B6F15528-21DE-4FAA-801E-634DDDAF4B2B}" type="slidenum">
              <a:rPr lang="en-IN" smtClean="0"/>
              <a:t>9</a:t>
            </a:fld>
            <a:endParaRPr lang="en-IN"/>
          </a:p>
        </p:txBody>
      </p:sp>
      <p:sp>
        <p:nvSpPr>
          <p:cNvPr id="5" name="TextBox 4">
            <a:extLst>
              <a:ext uri="{FF2B5EF4-FFF2-40B4-BE49-F238E27FC236}">
                <a16:creationId xmlns:a16="http://schemas.microsoft.com/office/drawing/2014/main" id="{199B0395-0A20-0429-96F3-1F01FDA51EA3}"/>
              </a:ext>
            </a:extLst>
          </p:cNvPr>
          <p:cNvSpPr txBox="1"/>
          <p:nvPr/>
        </p:nvSpPr>
        <p:spPr>
          <a:xfrm>
            <a:off x="685800" y="1923160"/>
            <a:ext cx="17369632" cy="7848302"/>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Description</a:t>
            </a:r>
            <a:endParaRPr lang="en-US" b="1" dirty="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Utilized data analytics to plan and execute a wedding by analyzing budgets, vendors, guest preferences, and event schedules to ensure a smooth and successful celebration. </a:t>
            </a:r>
            <a:endParaRPr lang="en-US" sz="3200" dirty="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Approach</a:t>
            </a:r>
            <a:br>
              <a:rPr lang="en-US" sz="2800" dirty="0">
                <a:latin typeface="Segoe UI" panose="020B0502040204020203" pitchFamily="34" charset="0"/>
                <a:cs typeface="Segoe UI" panose="020B0502040204020203" pitchFamily="34" charset="0"/>
              </a:rPr>
            </a:br>
            <a:endParaRPr lang="en-US" sz="28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Collected requirements from both families to finalize the date, venue, and ceremonies (engagement, </a:t>
            </a:r>
            <a:r>
              <a:rPr lang="en-US" sz="2000" dirty="0" err="1">
                <a:latin typeface="Segoe UI" panose="020B0502040204020203" pitchFamily="34" charset="0"/>
                <a:cs typeface="Segoe UI" panose="020B0502040204020203" pitchFamily="34" charset="0"/>
              </a:rPr>
              <a:t>mehendi</a:t>
            </a:r>
            <a:r>
              <a:rPr lang="en-US" sz="2000" dirty="0">
                <a:latin typeface="Segoe UI" panose="020B0502040204020203" pitchFamily="34" charset="0"/>
                <a:cs typeface="Segoe UI" panose="020B0502040204020203" pitchFamily="34" charset="0"/>
              </a:rPr>
              <a:t>, sangeet, wedding, and reception.</a:t>
            </a:r>
          </a:p>
          <a:p>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Prepared guest lists, food menus, outfits, vendor details, hotel bookings, and travel arrangements.</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Designed the event flow, food schedule, and rituals while analyzing location accessibility, vendor prices, and budget constraints.</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q"/>
            </a:pPr>
            <a:r>
              <a:rPr lang="en-US" sz="2000" dirty="0">
                <a:latin typeface="Segoe UI" panose="020B0502040204020203" pitchFamily="34" charset="0"/>
                <a:cs typeface="Segoe UI" panose="020B0502040204020203" pitchFamily="34" charset="0"/>
              </a:rPr>
              <a:t>Monitored expenses, compared options, gathered feedback, and shared invitations and roles digitally and physically. </a:t>
            </a:r>
          </a:p>
          <a:p>
            <a:endParaRPr lang="en-US" dirty="0">
              <a:latin typeface="Segoe UI" panose="020B0502040204020203" pitchFamily="34" charset="0"/>
              <a:cs typeface="Segoe UI" panose="020B0502040204020203" pitchFamily="34" charset="0"/>
            </a:endParaRPr>
          </a:p>
          <a:p>
            <a:r>
              <a:rPr lang="en-US" sz="2800" b="1" dirty="0">
                <a:latin typeface="Segoe UI" panose="020B0502040204020203" pitchFamily="34" charset="0"/>
                <a:cs typeface="Segoe UI" panose="020B0502040204020203" pitchFamily="34" charset="0"/>
              </a:rPr>
              <a:t>Outcome</a:t>
            </a:r>
            <a:endParaRPr lang="en-US" sz="4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Successfully executed the wedding events as per the planned schedule.</a:t>
            </a:r>
          </a:p>
          <a:p>
            <a:endParaRPr lang="en-US" sz="2000"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Optimized budget and vendor selection through data-driven comparisons.</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Ensured high guest satisfaction with timely arrangements and service quality.</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sz="2000" dirty="0">
                <a:latin typeface="Segoe UI" panose="020B0502040204020203" pitchFamily="34" charset="0"/>
                <a:cs typeface="Segoe UI" panose="020B0502040204020203" pitchFamily="34" charset="0"/>
              </a:rPr>
              <a:t>Demonstrated the practical application of data analytics for real-life event planning.</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8883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AFEE-2EC0-EEAE-6076-5E7BB1AE50C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663C41D-0583-D431-E548-33138E0C9BA3}"/>
              </a:ext>
            </a:extLst>
          </p:cNvPr>
          <p:cNvSpPr txBox="1">
            <a:spLocks noGrp="1"/>
          </p:cNvSpPr>
          <p:nvPr>
            <p:ph type="title"/>
          </p:nvPr>
        </p:nvSpPr>
        <p:spPr>
          <a:xfrm>
            <a:off x="316095" y="419100"/>
            <a:ext cx="17655810" cy="1182375"/>
          </a:xfrm>
          <a:prstGeom prst="rect">
            <a:avLst/>
          </a:prstGeom>
        </p:spPr>
        <p:txBody>
          <a:bodyPr vert="horz" wrap="square" lIns="0" tIns="12700" rIns="0" bIns="0" rtlCol="0">
            <a:spAutoFit/>
          </a:bodyPr>
          <a:lstStyle/>
          <a:p>
            <a:r>
              <a:rPr lang="en-IN" sz="2800" b="1" dirty="0"/>
              <a:t>Task 3: </a:t>
            </a:r>
            <a:r>
              <a:rPr lang="en-US" sz="2400" dirty="0">
                <a:latin typeface="Segoe UI" panose="020B0502040204020203" pitchFamily="34" charset="0"/>
                <a:cs typeface="Segoe UI" panose="020B0502040204020203" pitchFamily="34" charset="0"/>
              </a:rPr>
              <a:t>Use regression analysis to identify the variables that have the strongest relationship with a car's price. Then create a bar chart that shows the coefficient values for each variable to visualize their relative importance.</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 </a:t>
            </a:r>
          </a:p>
        </p:txBody>
      </p:sp>
      <p:pic>
        <p:nvPicPr>
          <p:cNvPr id="7" name="Picture 6">
            <a:extLst>
              <a:ext uri="{FF2B5EF4-FFF2-40B4-BE49-F238E27FC236}">
                <a16:creationId xmlns:a16="http://schemas.microsoft.com/office/drawing/2014/main" id="{CEEF2619-7063-ADC9-BBE1-02008FED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2019301"/>
            <a:ext cx="9370234" cy="5792532"/>
          </a:xfrm>
          <a:prstGeom prst="rect">
            <a:avLst/>
          </a:prstGeom>
        </p:spPr>
      </p:pic>
      <p:pic>
        <p:nvPicPr>
          <p:cNvPr id="11" name="Picture 10">
            <a:extLst>
              <a:ext uri="{FF2B5EF4-FFF2-40B4-BE49-F238E27FC236}">
                <a16:creationId xmlns:a16="http://schemas.microsoft.com/office/drawing/2014/main" id="{10F7FF95-6617-4875-FD52-5D1429170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022730"/>
            <a:ext cx="10580952" cy="2123810"/>
          </a:xfrm>
          <a:prstGeom prst="rect">
            <a:avLst/>
          </a:prstGeom>
        </p:spPr>
      </p:pic>
      <p:pic>
        <p:nvPicPr>
          <p:cNvPr id="13" name="Picture 12">
            <a:extLst>
              <a:ext uri="{FF2B5EF4-FFF2-40B4-BE49-F238E27FC236}">
                <a16:creationId xmlns:a16="http://schemas.microsoft.com/office/drawing/2014/main" id="{BB612F67-DC18-9C95-F894-89C4BE055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14" y="6488022"/>
            <a:ext cx="7238095" cy="1323810"/>
          </a:xfrm>
          <a:prstGeom prst="rect">
            <a:avLst/>
          </a:prstGeom>
        </p:spPr>
      </p:pic>
      <p:pic>
        <p:nvPicPr>
          <p:cNvPr id="15" name="Picture 14">
            <a:extLst>
              <a:ext uri="{FF2B5EF4-FFF2-40B4-BE49-F238E27FC236}">
                <a16:creationId xmlns:a16="http://schemas.microsoft.com/office/drawing/2014/main" id="{A788E1B9-1F35-A899-FB98-1B46A40EF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14" y="4574940"/>
            <a:ext cx="2866667" cy="1619048"/>
          </a:xfrm>
          <a:prstGeom prst="rect">
            <a:avLst/>
          </a:prstGeom>
        </p:spPr>
      </p:pic>
      <p:pic>
        <p:nvPicPr>
          <p:cNvPr id="17" name="Picture 16">
            <a:extLst>
              <a:ext uri="{FF2B5EF4-FFF2-40B4-BE49-F238E27FC236}">
                <a16:creationId xmlns:a16="http://schemas.microsoft.com/office/drawing/2014/main" id="{4DACCD3F-5189-2DDF-E210-329C52040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14129" y="2019301"/>
            <a:ext cx="2761905" cy="2076190"/>
          </a:xfrm>
          <a:prstGeom prst="rect">
            <a:avLst/>
          </a:prstGeom>
        </p:spPr>
      </p:pic>
    </p:spTree>
    <p:extLst>
      <p:ext uri="{BB962C8B-B14F-4D97-AF65-F5344CB8AC3E}">
        <p14:creationId xmlns:p14="http://schemas.microsoft.com/office/powerpoint/2010/main" val="1220305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99F54-7D2F-2B31-46DB-EEEB8A02E01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F6F51CB7-2F49-557A-20FE-CFB5C34435F7}"/>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8BE8DA8-050B-7A40-E793-3A17ED28058F}"/>
              </a:ext>
            </a:extLst>
          </p:cNvPr>
          <p:cNvSpPr txBox="1"/>
          <p:nvPr/>
        </p:nvSpPr>
        <p:spPr>
          <a:xfrm>
            <a:off x="1371600" y="1562100"/>
            <a:ext cx="16306800"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Based on the regression analysis, we found that Engine Horsepower, Engine Cylinders, Highway MPG, and City MPG all have a positive and important connection with car prices.</a:t>
            </a:r>
          </a:p>
          <a:p>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Cars with more engine horsepower usually cost more. The more powerful the engine, the higher the price.</a:t>
            </a:r>
          </a:p>
          <a:p>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Cars with more engine cylinders tend to be </a:t>
            </a:r>
            <a:r>
              <a:rPr lang="en-US" sz="2200" i="1" dirty="0">
                <a:latin typeface="Segoe UI" panose="020B0502040204020203" pitchFamily="34" charset="0"/>
                <a:cs typeface="Segoe UI" panose="020B0502040204020203" pitchFamily="34" charset="0"/>
              </a:rPr>
              <a:t>cheaper</a:t>
            </a:r>
            <a:r>
              <a:rPr lang="en-US" sz="2200" dirty="0">
                <a:latin typeface="Segoe UI" panose="020B0502040204020203" pitchFamily="34" charset="0"/>
                <a:cs typeface="Segoe UI" panose="020B0502040204020203" pitchFamily="34" charset="0"/>
              </a:rPr>
              <a:t> in this model. This might be because today’s luxury cars don’t rely on cylinder count for cachet.</a:t>
            </a:r>
          </a:p>
          <a:p>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Cars with more doors (like 4-door sedans) typically cost less. Sportier, more expensive cars often have only two doors.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Cars with good city fuel economy also have higher prices—good mileage is valuable.</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more popular a car is, the less it tends to cost, likely because popular cars are mass-produced and more affordable.</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In the graph, Engine Cylinders show the strongest positive link to price, meaning more cylinders usually mean a higher price.</a:t>
            </a:r>
            <a:br>
              <a:rPr lang="en-US" sz="2200" dirty="0">
                <a:latin typeface="Segoe UI" panose="020B0502040204020203" pitchFamily="34" charset="0"/>
                <a:cs typeface="Segoe UI" panose="020B0502040204020203" pitchFamily="34" charset="0"/>
              </a:rPr>
            </a:br>
            <a:endParaRPr lang="en-US" sz="2200" dirty="0">
              <a:latin typeface="Segoe UI" panose="020B0502040204020203" pitchFamily="34" charset="0"/>
              <a:cs typeface="Segoe UI" panose="020B0502040204020203" pitchFamily="34" charset="0"/>
            </a:endParaRPr>
          </a:p>
          <a:p>
            <a:pPr marL="285750" indent="-285750">
              <a:buSzPct val="133000"/>
              <a:buFont typeface="Arial" panose="020B0604020202020204" pitchFamily="34" charset="0"/>
              <a:buChar char="•"/>
            </a:pPr>
            <a:r>
              <a:rPr lang="en-US" sz="2200" dirty="0">
                <a:latin typeface="Segoe UI" panose="020B0502040204020203" pitchFamily="34" charset="0"/>
                <a:cs typeface="Segoe UI" panose="020B0502040204020203" pitchFamily="34" charset="0"/>
              </a:rPr>
              <a:t>On the other hand, the Number of Doors has the strongest negative connection, which means that as the number of doors increases, the car price tends to go down.</a:t>
            </a:r>
          </a:p>
        </p:txBody>
      </p:sp>
    </p:spTree>
    <p:extLst>
      <p:ext uri="{BB962C8B-B14F-4D97-AF65-F5344CB8AC3E}">
        <p14:creationId xmlns:p14="http://schemas.microsoft.com/office/powerpoint/2010/main" val="3952905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C41F-62CA-B774-F0BF-9ED779B472C3}"/>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553C29B4-1AF7-8DFF-00D8-B06A42191C84}"/>
              </a:ext>
            </a:extLst>
          </p:cNvPr>
          <p:cNvSpPr txBox="1">
            <a:spLocks noGrp="1"/>
          </p:cNvSpPr>
          <p:nvPr>
            <p:ph type="title"/>
          </p:nvPr>
        </p:nvSpPr>
        <p:spPr>
          <a:xfrm>
            <a:off x="152400" y="419100"/>
            <a:ext cx="18897600" cy="1243930"/>
          </a:xfrm>
          <a:prstGeom prst="rect">
            <a:avLst/>
          </a:prstGeom>
        </p:spPr>
        <p:txBody>
          <a:bodyPr vert="horz" wrap="square" lIns="0" tIns="12700" rIns="0" bIns="0" rtlCol="0">
            <a:spAutoFit/>
          </a:bodyPr>
          <a:lstStyle/>
          <a:p>
            <a:r>
              <a:rPr lang="en-US" sz="2800" b="1" dirty="0">
                <a:latin typeface="Segoe UI" panose="020B0502040204020203" pitchFamily="34" charset="0"/>
                <a:cs typeface="Segoe UI" panose="020B0502040204020203" pitchFamily="34" charset="0"/>
              </a:rPr>
              <a:t>Task 4.A:</a:t>
            </a:r>
            <a:r>
              <a:rPr lang="en-US" sz="2800"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Create a pivot table that shows the average price of cars for each manufacturer. </a:t>
            </a:r>
            <a:br>
              <a:rPr lang="en-US" sz="2400" dirty="0">
                <a:latin typeface="Segoe UI" panose="020B0502040204020203" pitchFamily="34" charset="0"/>
                <a:cs typeface="Segoe UI" panose="020B0502040204020203" pitchFamily="34" charset="0"/>
              </a:rPr>
            </a:br>
            <a:br>
              <a:rPr lang="en-US" sz="2400" dirty="0">
                <a:latin typeface="Segoe UI" panose="020B0502040204020203" pitchFamily="34" charset="0"/>
                <a:cs typeface="Segoe UI" panose="020B0502040204020203" pitchFamily="34" charset="0"/>
              </a:rPr>
            </a:br>
            <a:r>
              <a:rPr lang="en-US" sz="2800" b="1" dirty="0">
                <a:latin typeface="Segoe UI" panose="020B0502040204020203" pitchFamily="34" charset="0"/>
                <a:cs typeface="Segoe UI" panose="020B0502040204020203" pitchFamily="34" charset="0"/>
              </a:rPr>
              <a:t>Task 4.B:</a:t>
            </a:r>
            <a:r>
              <a:rPr lang="en-US" sz="2800" dirty="0">
                <a:latin typeface="Segoe UI" panose="020B0502040204020203" pitchFamily="34" charset="0"/>
                <a:cs typeface="Segoe UI" panose="020B0502040204020203" pitchFamily="34" charset="0"/>
              </a:rPr>
              <a:t> </a:t>
            </a:r>
            <a:r>
              <a:rPr lang="en-US" sz="2200" dirty="0">
                <a:latin typeface="Segoe UI" panose="020B0502040204020203" pitchFamily="34" charset="0"/>
                <a:cs typeface="Segoe UI" panose="020B0502040204020203" pitchFamily="34" charset="0"/>
              </a:rPr>
              <a:t>Create a bar chart or a horizontal stacked bar chart that visualizes the relationship between manufacturer and average price.</a:t>
            </a:r>
          </a:p>
        </p:txBody>
      </p:sp>
      <p:pic>
        <p:nvPicPr>
          <p:cNvPr id="5" name="Picture 4">
            <a:extLst>
              <a:ext uri="{FF2B5EF4-FFF2-40B4-BE49-F238E27FC236}">
                <a16:creationId xmlns:a16="http://schemas.microsoft.com/office/drawing/2014/main" id="{8BA6A2A9-8BF5-B2D6-07CC-AAEC343B8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048" y="2343500"/>
            <a:ext cx="12380952" cy="5600000"/>
          </a:xfrm>
          <a:prstGeom prst="rect">
            <a:avLst/>
          </a:prstGeom>
        </p:spPr>
      </p:pic>
      <p:pic>
        <p:nvPicPr>
          <p:cNvPr id="11" name="Picture 10">
            <a:extLst>
              <a:ext uri="{FF2B5EF4-FFF2-40B4-BE49-F238E27FC236}">
                <a16:creationId xmlns:a16="http://schemas.microsoft.com/office/drawing/2014/main" id="{99CA4808-5A05-8B9E-7614-DB87DED65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554" y="2343500"/>
            <a:ext cx="2522045" cy="5587300"/>
          </a:xfrm>
          <a:prstGeom prst="rect">
            <a:avLst/>
          </a:prstGeom>
        </p:spPr>
      </p:pic>
      <p:pic>
        <p:nvPicPr>
          <p:cNvPr id="13" name="Picture 12">
            <a:extLst>
              <a:ext uri="{FF2B5EF4-FFF2-40B4-BE49-F238E27FC236}">
                <a16:creationId xmlns:a16="http://schemas.microsoft.com/office/drawing/2014/main" id="{C54EBFB1-664D-E1F6-D0DF-F81878C42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05" y="2343500"/>
            <a:ext cx="2476190" cy="5600000"/>
          </a:xfrm>
          <a:prstGeom prst="rect">
            <a:avLst/>
          </a:prstGeom>
        </p:spPr>
      </p:pic>
    </p:spTree>
    <p:extLst>
      <p:ext uri="{BB962C8B-B14F-4D97-AF65-F5344CB8AC3E}">
        <p14:creationId xmlns:p14="http://schemas.microsoft.com/office/powerpoint/2010/main" val="4186531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A787-6290-33FC-4F30-34DC2E951250}"/>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A0B3B48B-2E4F-45A6-DADB-C4A59DA28D60}"/>
              </a:ext>
            </a:extLst>
          </p:cNvPr>
          <p:cNvSpPr txBox="1">
            <a:spLocks noGrp="1"/>
          </p:cNvSpPr>
          <p:nvPr>
            <p:ph type="title"/>
          </p:nvPr>
        </p:nvSpPr>
        <p:spPr>
          <a:xfrm>
            <a:off x="410657" y="376437"/>
            <a:ext cx="17655810" cy="566822"/>
          </a:xfrm>
          <a:prstGeom prst="rect">
            <a:avLst/>
          </a:prstGeom>
        </p:spPr>
        <p:txBody>
          <a:bodyPr vert="horz" wrap="square" lIns="0" tIns="12700" rIns="0" bIns="0" rtlCol="0">
            <a:spAutoFit/>
          </a:bodyPr>
          <a:lstStyle/>
          <a:p>
            <a:pPr marL="12700">
              <a:spcBef>
                <a:spcPts val="100"/>
              </a:spcBef>
            </a:pPr>
            <a:r>
              <a:rPr lang="en-IN" sz="3600" b="1" dirty="0"/>
              <a:t>INSIGHTS :-</a:t>
            </a:r>
            <a:endParaRPr sz="3600" b="1" spc="440" dirty="0">
              <a:solidFill>
                <a:schemeClr val="tx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CCBEC9B-900D-F24B-AACA-F3A79B5212F8}"/>
              </a:ext>
            </a:extLst>
          </p:cNvPr>
          <p:cNvSpPr txBox="1"/>
          <p:nvPr/>
        </p:nvSpPr>
        <p:spPr>
          <a:xfrm>
            <a:off x="1371600" y="1714500"/>
            <a:ext cx="16306800" cy="6863417"/>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Some car brands have much higher average prices than others. For example, Plymouth has an average price of just $3,123, while Bugatti tops the list with $1,757,223!</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Brands like Bugatti, Maybach, Rolls-Royce, Lamborghini, Bentley, and Ferrari are by far the most expensive. These are known for luxury, exclusivity, and high performance.</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Popular brands like Honda, Toyota, Ford, Hyundai, Kia, and Nissan have average prices between $20,000 and $30,000, making them much more affordable for the average person.</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Brands such as BMW, Audi, Cadillac, and Mercedes-Benz sit in the middle range—they’re more expensive than basic brands but still far less than the ultra-luxury names.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Cars from brands like Bugatti, Maybach, and Rolls-Royce have prices that are off the charts compared to all other cars. These are special cars aimed at super-rich buyers.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Even though we hear a lot about luxury brands, most cars people buy are from the cheaper, everyday brands.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When you average all the brands together, the typical car costs about ₹40,560, but this number is pulled up by the very high prices of a few luxury brands.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High-end brands charge much more because of luxury features, brand prestige, and limited production. Cheaper brands focus on affordability and practicality.</a:t>
            </a:r>
          </a:p>
        </p:txBody>
      </p:sp>
    </p:spTree>
    <p:extLst>
      <p:ext uri="{BB962C8B-B14F-4D97-AF65-F5344CB8AC3E}">
        <p14:creationId xmlns:p14="http://schemas.microsoft.com/office/powerpoint/2010/main" val="6217407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6D31F-AEA4-FBCC-2A6D-864072D70DE4}"/>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C6ADBCA1-90B8-835F-1F05-19F4432C2DE1}"/>
              </a:ext>
            </a:extLst>
          </p:cNvPr>
          <p:cNvSpPr txBox="1">
            <a:spLocks noGrp="1"/>
          </p:cNvSpPr>
          <p:nvPr>
            <p:ph type="title"/>
          </p:nvPr>
        </p:nvSpPr>
        <p:spPr>
          <a:xfrm>
            <a:off x="316095" y="419100"/>
            <a:ext cx="17655810" cy="659155"/>
          </a:xfrm>
          <a:prstGeom prst="rect">
            <a:avLst/>
          </a:prstGeom>
        </p:spPr>
        <p:txBody>
          <a:bodyPr vert="horz" wrap="square" lIns="0" tIns="12700" rIns="0" bIns="0" rtlCol="0">
            <a:spAutoFit/>
          </a:bodyPr>
          <a:lstStyle/>
          <a:p>
            <a:pPr lvl="0"/>
            <a:r>
              <a:rPr lang="en-US" sz="2200" b="1" dirty="0">
                <a:latin typeface="Segoe UI" panose="020B0502040204020203" pitchFamily="34" charset="0"/>
                <a:cs typeface="Segoe UI" panose="020B0502040204020203" pitchFamily="34" charset="0"/>
              </a:rPr>
              <a:t>Task 5.A:</a:t>
            </a:r>
            <a:r>
              <a:rPr lang="en-US" sz="2200"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Create a scatter plot with the number of cylinders on the x-axis and highway MPG on the y-axis. Then create a trendline on the scatter plot to visually estimate the slope of the relationship and assess its significance.</a:t>
            </a:r>
          </a:p>
        </p:txBody>
      </p:sp>
      <p:sp>
        <p:nvSpPr>
          <p:cNvPr id="14" name="TextBox 13">
            <a:extLst>
              <a:ext uri="{FF2B5EF4-FFF2-40B4-BE49-F238E27FC236}">
                <a16:creationId xmlns:a16="http://schemas.microsoft.com/office/drawing/2014/main" id="{5631910B-72FB-FCC4-F6FB-74E009075268}"/>
              </a:ext>
            </a:extLst>
          </p:cNvPr>
          <p:cNvSpPr txBox="1"/>
          <p:nvPr/>
        </p:nvSpPr>
        <p:spPr>
          <a:xfrm>
            <a:off x="599361" y="6743700"/>
            <a:ext cx="17373601"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scatter plot clearly shows that as the number of engine cylinders goes up, a car’s highway MPG usually goes down. This means cars with bigger engines (more cylinders) are generally less fuel-efficient on highways.</a:t>
            </a:r>
          </a:p>
          <a:p>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trendline in the plot slopes downward, showing this negative relationship. The drop isn’t subtle—there’s a strong and noticeable decrease in MPG with each step up in cylinder count.</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spread of the dots clusters nicely around the trendline, which suggests this is a real, consistent trend and not a random pattern.</a:t>
            </a:r>
          </a:p>
        </p:txBody>
      </p:sp>
      <p:pic>
        <p:nvPicPr>
          <p:cNvPr id="4" name="Picture 3">
            <a:extLst>
              <a:ext uri="{FF2B5EF4-FFF2-40B4-BE49-F238E27FC236}">
                <a16:creationId xmlns:a16="http://schemas.microsoft.com/office/drawing/2014/main" id="{368AB359-27E9-2608-4A2A-466D9C3A6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1429" y="5905500"/>
            <a:ext cx="3790476" cy="400000"/>
          </a:xfrm>
          <a:prstGeom prst="rect">
            <a:avLst/>
          </a:prstGeom>
        </p:spPr>
      </p:pic>
      <p:pic>
        <p:nvPicPr>
          <p:cNvPr id="7" name="Picture 6">
            <a:extLst>
              <a:ext uri="{FF2B5EF4-FFF2-40B4-BE49-F238E27FC236}">
                <a16:creationId xmlns:a16="http://schemas.microsoft.com/office/drawing/2014/main" id="{9E997691-21B5-7A29-43FD-22BAD1D3A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399" y="1499288"/>
            <a:ext cx="11409524" cy="4733333"/>
          </a:xfrm>
          <a:prstGeom prst="rect">
            <a:avLst/>
          </a:prstGeom>
        </p:spPr>
      </p:pic>
    </p:spTree>
    <p:extLst>
      <p:ext uri="{BB962C8B-B14F-4D97-AF65-F5344CB8AC3E}">
        <p14:creationId xmlns:p14="http://schemas.microsoft.com/office/powerpoint/2010/main" val="3335298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B8988-45AE-F074-8C27-992FB590F0A9}"/>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15F5F50A-6E5E-2032-EE1E-452487CBBBA7}"/>
              </a:ext>
            </a:extLst>
          </p:cNvPr>
          <p:cNvSpPr txBox="1">
            <a:spLocks noGrp="1"/>
          </p:cNvSpPr>
          <p:nvPr>
            <p:ph type="title"/>
          </p:nvPr>
        </p:nvSpPr>
        <p:spPr>
          <a:xfrm>
            <a:off x="316095" y="419100"/>
            <a:ext cx="17655810" cy="751488"/>
          </a:xfrm>
          <a:prstGeom prst="rect">
            <a:avLst/>
          </a:prstGeom>
        </p:spPr>
        <p:txBody>
          <a:bodyPr vert="horz" wrap="square" lIns="0" tIns="12700" rIns="0" bIns="0" rtlCol="0">
            <a:spAutoFit/>
          </a:bodyPr>
          <a:lstStyle/>
          <a:p>
            <a:pPr lvl="0"/>
            <a:r>
              <a:rPr lang="en-US" sz="2400" b="1" dirty="0">
                <a:latin typeface="Segoe UI" panose="020B0502040204020203" pitchFamily="34" charset="0"/>
                <a:cs typeface="Segoe UI" panose="020B0502040204020203" pitchFamily="34" charset="0"/>
              </a:rPr>
              <a:t>Task 5.B: </a:t>
            </a:r>
            <a:r>
              <a:rPr lang="en-US" sz="2400" dirty="0">
                <a:latin typeface="Segoe UI" panose="020B0502040204020203" pitchFamily="34" charset="0"/>
                <a:cs typeface="Segoe UI" panose="020B0502040204020203" pitchFamily="34" charset="0"/>
              </a:rPr>
              <a:t>Calculate the correlation coefficient between the number of cylinders and highway MPG to quantify the strength and direction of the relationship.</a:t>
            </a:r>
          </a:p>
        </p:txBody>
      </p:sp>
      <p:sp>
        <p:nvSpPr>
          <p:cNvPr id="14" name="TextBox 13">
            <a:extLst>
              <a:ext uri="{FF2B5EF4-FFF2-40B4-BE49-F238E27FC236}">
                <a16:creationId xmlns:a16="http://schemas.microsoft.com/office/drawing/2014/main" id="{41997DE7-045C-AA83-1936-CE58644E2D55}"/>
              </a:ext>
            </a:extLst>
          </p:cNvPr>
          <p:cNvSpPr txBox="1"/>
          <p:nvPr/>
        </p:nvSpPr>
        <p:spPr>
          <a:xfrm>
            <a:off x="762000" y="3009900"/>
            <a:ext cx="17373601" cy="4154984"/>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Strong Negative Correlation:</a:t>
            </a:r>
            <a:br>
              <a:rPr lang="en-US" sz="2200" dirty="0">
                <a:latin typeface="Segoe UI" panose="020B0502040204020203" pitchFamily="34" charset="0"/>
                <a:cs typeface="Segoe UI" panose="020B0502040204020203" pitchFamily="34" charset="0"/>
              </a:rPr>
            </a:br>
            <a:endParaRPr lang="en-US" sz="2200" dirty="0">
              <a:latin typeface="Segoe UI" panose="020B0502040204020203" pitchFamily="34" charset="0"/>
              <a:cs typeface="Segoe UI" panose="020B0502040204020203" pitchFamily="34" charset="0"/>
            </a:endParaRPr>
          </a:p>
          <a:p>
            <a:pPr marL="800100" lvl="1" indent="-342900">
              <a:buFont typeface="Arial" panose="020B0604020202020204" pitchFamily="34" charset="0"/>
              <a:buChar char="•"/>
            </a:pPr>
            <a:r>
              <a:rPr lang="en-US" sz="2200" dirty="0">
                <a:latin typeface="Segoe UI" panose="020B0502040204020203" pitchFamily="34" charset="0"/>
                <a:cs typeface="Segoe UI" panose="020B0502040204020203" pitchFamily="34" charset="0"/>
              </a:rPr>
              <a:t>The correlation coefficient (a number that measures how strong and in which direction two things are related) between number of cylinders and highway MPG is about -0.62.</a:t>
            </a:r>
          </a:p>
          <a:p>
            <a:pPr lvl="1"/>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negative value tells us “as one goes up, the other goes down.”</a:t>
            </a:r>
          </a:p>
          <a:p>
            <a:pPr lvl="1"/>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The size of the number (-0.62) means the link is fairly strong, but not perfect. So, engine cylinders do a good job predicting highway MPG for most cars</a:t>
            </a:r>
            <a:r>
              <a:rPr lang="en-US" dirty="0">
                <a:latin typeface="Segoe UI" panose="020B0502040204020203" pitchFamily="34" charset="0"/>
                <a:cs typeface="Segoe UI" panose="020B0502040204020203" pitchFamily="34" charset="0"/>
              </a:rPr>
              <a:t>.</a:t>
            </a:r>
          </a:p>
          <a:p>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Cars with more engine cylinders are usually a lot less efficient on the highway. If you want to save fuel and money, go for a car with fewer cylinders.</a:t>
            </a:r>
          </a:p>
        </p:txBody>
      </p:sp>
      <p:pic>
        <p:nvPicPr>
          <p:cNvPr id="4" name="Picture 3">
            <a:extLst>
              <a:ext uri="{FF2B5EF4-FFF2-40B4-BE49-F238E27FC236}">
                <a16:creationId xmlns:a16="http://schemas.microsoft.com/office/drawing/2014/main" id="{AC5939D9-1D7C-8A81-C0BE-3270CFE2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19300"/>
            <a:ext cx="3790476" cy="400000"/>
          </a:xfrm>
          <a:prstGeom prst="rect">
            <a:avLst/>
          </a:prstGeom>
        </p:spPr>
      </p:pic>
    </p:spTree>
    <p:extLst>
      <p:ext uri="{BB962C8B-B14F-4D97-AF65-F5344CB8AC3E}">
        <p14:creationId xmlns:p14="http://schemas.microsoft.com/office/powerpoint/2010/main" val="5187771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78E6-EBBC-D802-D2A9-017445C4E88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6B2B1B6F-B61E-6E92-ADE5-5AE189566B80}"/>
              </a:ext>
            </a:extLst>
          </p:cNvPr>
          <p:cNvSpPr txBox="1">
            <a:spLocks noGrp="1"/>
          </p:cNvSpPr>
          <p:nvPr>
            <p:ph type="title"/>
          </p:nvPr>
        </p:nvSpPr>
        <p:spPr>
          <a:xfrm>
            <a:off x="316095" y="419100"/>
            <a:ext cx="17655810" cy="382156"/>
          </a:xfrm>
          <a:prstGeom prst="rect">
            <a:avLst/>
          </a:prstGeom>
        </p:spPr>
        <p:txBody>
          <a:bodyPr vert="horz" wrap="square" lIns="0" tIns="12700" rIns="0" bIns="0" rtlCol="0">
            <a:spAutoFit/>
          </a:bodyPr>
          <a:lstStyle/>
          <a:p>
            <a:pPr marL="12700">
              <a:spcBef>
                <a:spcPts val="100"/>
              </a:spcBef>
            </a:pPr>
            <a:r>
              <a:rPr lang="en-US" sz="2400" b="1" dirty="0">
                <a:latin typeface="Segoe UI" panose="020B0502040204020203" pitchFamily="34" charset="0"/>
                <a:cs typeface="Segoe UI" panose="020B0502040204020203" pitchFamily="34" charset="0"/>
              </a:rPr>
              <a:t>Task 1: </a:t>
            </a:r>
            <a:r>
              <a:rPr lang="en-US" sz="2400" dirty="0">
                <a:latin typeface="Segoe UI" panose="020B0502040204020203" pitchFamily="34" charset="0"/>
                <a:cs typeface="Segoe UI" panose="020B0502040204020203" pitchFamily="34" charset="0"/>
              </a:rPr>
              <a:t>How does the distribution of car prices vary by brand and body style?</a:t>
            </a:r>
            <a:endParaRPr sz="2400" b="1" spc="440" dirty="0">
              <a:solidFill>
                <a:schemeClr val="tx1"/>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1D73480-F006-43D4-3FE9-C5E60FD47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947" y="2809993"/>
            <a:ext cx="2542857" cy="5238095"/>
          </a:xfrm>
          <a:prstGeom prst="rect">
            <a:avLst/>
          </a:prstGeom>
        </p:spPr>
      </p:pic>
      <p:pic>
        <p:nvPicPr>
          <p:cNvPr id="10" name="Picture 9">
            <a:extLst>
              <a:ext uri="{FF2B5EF4-FFF2-40B4-BE49-F238E27FC236}">
                <a16:creationId xmlns:a16="http://schemas.microsoft.com/office/drawing/2014/main" id="{BE7612AE-B89F-96AD-A9E5-2D1EDC787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4500"/>
            <a:ext cx="2523809" cy="6428571"/>
          </a:xfrm>
          <a:prstGeom prst="rect">
            <a:avLst/>
          </a:prstGeom>
        </p:spPr>
      </p:pic>
      <p:pic>
        <p:nvPicPr>
          <p:cNvPr id="12" name="Picture 11">
            <a:extLst>
              <a:ext uri="{FF2B5EF4-FFF2-40B4-BE49-F238E27FC236}">
                <a16:creationId xmlns:a16="http://schemas.microsoft.com/office/drawing/2014/main" id="{6248B0F7-3035-D417-D488-F09DA2311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2073483"/>
            <a:ext cx="10104762" cy="5961905"/>
          </a:xfrm>
          <a:prstGeom prst="rect">
            <a:avLst/>
          </a:prstGeom>
        </p:spPr>
      </p:pic>
      <p:sp>
        <p:nvSpPr>
          <p:cNvPr id="13" name="TextBox 12">
            <a:extLst>
              <a:ext uri="{FF2B5EF4-FFF2-40B4-BE49-F238E27FC236}">
                <a16:creationId xmlns:a16="http://schemas.microsoft.com/office/drawing/2014/main" id="{B5E8270B-477F-6204-2219-E81C1F7939E8}"/>
              </a:ext>
            </a:extLst>
          </p:cNvPr>
          <p:cNvSpPr txBox="1"/>
          <p:nvPr/>
        </p:nvSpPr>
        <p:spPr>
          <a:xfrm>
            <a:off x="457200" y="8458136"/>
            <a:ext cx="16459200" cy="1200329"/>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I have calculated the total car prices (MSRP) for each combination of body style and brand name.</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Next, I created column charts that display how car prices are distributed across different brands and body styles.</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Also, I added a slicer to the chart, which lets you filter and view the data by different vehicle styles. </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60314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2690-184E-7C3A-AD92-75D60623F52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8791D520-9BD4-834C-E5E1-B9204BD565BD}"/>
              </a:ext>
            </a:extLst>
          </p:cNvPr>
          <p:cNvSpPr txBox="1">
            <a:spLocks noGrp="1"/>
          </p:cNvSpPr>
          <p:nvPr>
            <p:ph type="title"/>
          </p:nvPr>
        </p:nvSpPr>
        <p:spPr>
          <a:xfrm>
            <a:off x="316095" y="419100"/>
            <a:ext cx="17655810" cy="720710"/>
          </a:xfrm>
          <a:prstGeom prst="rect">
            <a:avLst/>
          </a:prstGeom>
        </p:spPr>
        <p:txBody>
          <a:bodyPr vert="horz" wrap="square" lIns="0" tIns="12700" rIns="0" bIns="0" rtlCol="0">
            <a:spAutoFit/>
          </a:bodyPr>
          <a:lstStyle/>
          <a:p>
            <a:pPr marL="12700">
              <a:spcBef>
                <a:spcPts val="100"/>
              </a:spcBef>
            </a:pPr>
            <a:r>
              <a:rPr lang="en-US" sz="2400" b="1" dirty="0">
                <a:latin typeface="Segoe UI" panose="020B0502040204020203" pitchFamily="34" charset="0"/>
                <a:cs typeface="Segoe UI" panose="020B0502040204020203" pitchFamily="34" charset="0"/>
              </a:rPr>
              <a:t>Task 2:</a:t>
            </a:r>
            <a:r>
              <a:rPr lang="en-US" sz="2400" dirty="0">
                <a:latin typeface="Segoe UI" panose="020B0502040204020203" pitchFamily="34" charset="0"/>
                <a:cs typeface="Segoe UI" panose="020B0502040204020203" pitchFamily="34" charset="0"/>
              </a:rPr>
              <a:t> </a:t>
            </a:r>
            <a:r>
              <a:rPr lang="en-US" sz="2200" dirty="0">
                <a:latin typeface="Segoe UI" panose="020B0502040204020203" pitchFamily="34" charset="0"/>
                <a:cs typeface="Segoe UI" panose="020B0502040204020203" pitchFamily="34" charset="0"/>
              </a:rPr>
              <a:t>Which car brands have the highest and lowest average MSRPs, and how does this vary by body style?</a:t>
            </a:r>
            <a:br>
              <a:rPr lang="en-US" sz="2200" dirty="0">
                <a:latin typeface="Segoe UI" panose="020B0502040204020203" pitchFamily="34" charset="0"/>
                <a:cs typeface="Segoe UI" panose="020B0502040204020203" pitchFamily="34" charset="0"/>
              </a:rPr>
            </a:br>
            <a:endParaRPr sz="2200" b="1" spc="440" dirty="0">
              <a:solidFill>
                <a:schemeClr val="tx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4E174B9-2BDF-0C05-0133-70AE52637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723809" cy="6304762"/>
          </a:xfrm>
          <a:prstGeom prst="rect">
            <a:avLst/>
          </a:prstGeom>
        </p:spPr>
      </p:pic>
      <p:sp>
        <p:nvSpPr>
          <p:cNvPr id="4" name="TextBox 3">
            <a:extLst>
              <a:ext uri="{FF2B5EF4-FFF2-40B4-BE49-F238E27FC236}">
                <a16:creationId xmlns:a16="http://schemas.microsoft.com/office/drawing/2014/main" id="{B69DFABA-025B-4C9D-744B-2DF1196387A8}"/>
              </a:ext>
            </a:extLst>
          </p:cNvPr>
          <p:cNvSpPr txBox="1"/>
          <p:nvPr/>
        </p:nvSpPr>
        <p:spPr>
          <a:xfrm>
            <a:off x="1752600" y="8191500"/>
            <a:ext cx="13723809" cy="160043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Bugatti has the highest average car price for coupes compared to any other brand, with Maybach taking the second spot for convertibles.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On the other hand, Plymouth offers the lowest average prices of all the car brands.</a:t>
            </a:r>
          </a:p>
          <a:p>
            <a:endParaRPr lang="en-IN" dirty="0"/>
          </a:p>
        </p:txBody>
      </p:sp>
    </p:spTree>
    <p:extLst>
      <p:ext uri="{BB962C8B-B14F-4D97-AF65-F5344CB8AC3E}">
        <p14:creationId xmlns:p14="http://schemas.microsoft.com/office/powerpoint/2010/main" val="28240895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9820-18B9-32A9-09A2-CF7073B1ED17}"/>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3ACAE204-57EE-CFFD-5EEF-81DD2160CBCA}"/>
              </a:ext>
            </a:extLst>
          </p:cNvPr>
          <p:cNvSpPr txBox="1">
            <a:spLocks noGrp="1"/>
          </p:cNvSpPr>
          <p:nvPr>
            <p:ph type="title"/>
          </p:nvPr>
        </p:nvSpPr>
        <p:spPr>
          <a:xfrm>
            <a:off x="316095" y="225028"/>
            <a:ext cx="17655810" cy="382156"/>
          </a:xfrm>
          <a:prstGeom prst="rect">
            <a:avLst/>
          </a:prstGeom>
        </p:spPr>
        <p:txBody>
          <a:bodyPr vert="horz" wrap="square" lIns="0" tIns="12700" rIns="0" bIns="0" rtlCol="0">
            <a:spAutoFit/>
          </a:bodyPr>
          <a:lstStyle/>
          <a:p>
            <a:r>
              <a:rPr lang="en-US" sz="2400" b="1" dirty="0"/>
              <a:t>Task 3:</a:t>
            </a:r>
            <a:r>
              <a:rPr lang="en-US" sz="2400" dirty="0"/>
              <a:t> </a:t>
            </a:r>
            <a:r>
              <a:rPr lang="en-US" sz="2200" dirty="0"/>
              <a:t>How do the different feature such as transmission type affect the MSRP, and how does this vary by body style?</a:t>
            </a:r>
          </a:p>
        </p:txBody>
      </p:sp>
      <p:sp>
        <p:nvSpPr>
          <p:cNvPr id="4" name="TextBox 3">
            <a:extLst>
              <a:ext uri="{FF2B5EF4-FFF2-40B4-BE49-F238E27FC236}">
                <a16:creationId xmlns:a16="http://schemas.microsoft.com/office/drawing/2014/main" id="{E592590A-4321-AF99-AB22-DFBD8532D26F}"/>
              </a:ext>
            </a:extLst>
          </p:cNvPr>
          <p:cNvSpPr txBox="1"/>
          <p:nvPr/>
        </p:nvSpPr>
        <p:spPr>
          <a:xfrm>
            <a:off x="316095" y="5753100"/>
            <a:ext cx="17209905" cy="430887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Cars with automatic gears usually cost more than manuals because automatics are fancier and easier to drive.</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Manuals are cheapest and mostly found in hatchbacks and basic sedans. Go for these if you want to save money.</a:t>
            </a:r>
          </a:p>
          <a:p>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Special gears like AMT and direct drive are usually priced between manuals and automatics, but sometimes cost more in luxury cars.</a:t>
            </a:r>
          </a:p>
          <a:p>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Automated manual transmissions are only found in top luxury brands like Bugatti, Maybach, Lamborghini, Ferrari, and Bentley. Cars with this type of transmission also have a very high average price.</a:t>
            </a:r>
          </a:p>
          <a:p>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In SUVs and luxury cars, automatics are almost standard, so these types are pricier.</a:t>
            </a:r>
          </a:p>
          <a:p>
            <a:endParaRPr lang="en-US" sz="24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If you pick an automatic in a cheaper body style, you'll still pay more than for a manual.</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Bottom line: Automatic = more expensive, manual = cheaper, and your choice also depends on what type of car you buy.</a:t>
            </a:r>
          </a:p>
        </p:txBody>
      </p:sp>
      <p:pic>
        <p:nvPicPr>
          <p:cNvPr id="5" name="Picture 4">
            <a:extLst>
              <a:ext uri="{FF2B5EF4-FFF2-40B4-BE49-F238E27FC236}">
                <a16:creationId xmlns:a16="http://schemas.microsoft.com/office/drawing/2014/main" id="{0B846628-B3E3-9B1D-17B4-EE6834CE4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143" y="894142"/>
            <a:ext cx="12485714" cy="4572000"/>
          </a:xfrm>
          <a:prstGeom prst="rect">
            <a:avLst/>
          </a:prstGeom>
        </p:spPr>
      </p:pic>
    </p:spTree>
    <p:extLst>
      <p:ext uri="{BB962C8B-B14F-4D97-AF65-F5344CB8AC3E}">
        <p14:creationId xmlns:p14="http://schemas.microsoft.com/office/powerpoint/2010/main" val="1013010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F67E1-1D1D-5EDA-D8E7-18FA8BCBC27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3ACEC05F-79A5-A1B5-7BA5-BCA04FC47133}"/>
              </a:ext>
            </a:extLst>
          </p:cNvPr>
          <p:cNvSpPr txBox="1">
            <a:spLocks noGrp="1"/>
          </p:cNvSpPr>
          <p:nvPr>
            <p:ph type="title"/>
          </p:nvPr>
        </p:nvSpPr>
        <p:spPr>
          <a:xfrm>
            <a:off x="316095" y="225028"/>
            <a:ext cx="17655810" cy="382156"/>
          </a:xfrm>
          <a:prstGeom prst="rect">
            <a:avLst/>
          </a:prstGeom>
        </p:spPr>
        <p:txBody>
          <a:bodyPr vert="horz" wrap="square" lIns="0" tIns="12700" rIns="0" bIns="0" rtlCol="0">
            <a:spAutoFit/>
          </a:bodyPr>
          <a:lstStyle/>
          <a:p>
            <a:r>
              <a:rPr lang="en-US" sz="2400" b="1" dirty="0">
                <a:latin typeface="Segoe UI" panose="020B0502040204020203" pitchFamily="34" charset="0"/>
                <a:cs typeface="Segoe UI" panose="020B0502040204020203" pitchFamily="34" charset="0"/>
              </a:rPr>
              <a:t>Task 4:</a:t>
            </a:r>
            <a:r>
              <a:rPr lang="en-US" sz="2400" dirty="0">
                <a:latin typeface="Segoe UI" panose="020B0502040204020203" pitchFamily="34" charset="0"/>
                <a:cs typeface="Segoe UI" panose="020B0502040204020203" pitchFamily="34" charset="0"/>
              </a:rPr>
              <a:t> How does the fuel efficiency of cars vary across different body styles and model years? </a:t>
            </a:r>
          </a:p>
        </p:txBody>
      </p:sp>
      <p:pic>
        <p:nvPicPr>
          <p:cNvPr id="3" name="Picture 2">
            <a:extLst>
              <a:ext uri="{FF2B5EF4-FFF2-40B4-BE49-F238E27FC236}">
                <a16:creationId xmlns:a16="http://schemas.microsoft.com/office/drawing/2014/main" id="{78A4C977-3B42-AE10-691D-DEAF29E07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28700"/>
            <a:ext cx="11695238" cy="5695238"/>
          </a:xfrm>
          <a:prstGeom prst="rect">
            <a:avLst/>
          </a:prstGeom>
        </p:spPr>
      </p:pic>
      <p:sp>
        <p:nvSpPr>
          <p:cNvPr id="7" name="TextBox 6">
            <a:extLst>
              <a:ext uri="{FF2B5EF4-FFF2-40B4-BE49-F238E27FC236}">
                <a16:creationId xmlns:a16="http://schemas.microsoft.com/office/drawing/2014/main" id="{508DBE1C-119B-4ACC-300E-CA6A6C3958BB}"/>
              </a:ext>
            </a:extLst>
          </p:cNvPr>
          <p:cNvSpPr txBox="1"/>
          <p:nvPr/>
        </p:nvSpPr>
        <p:spPr>
          <a:xfrm>
            <a:off x="533400" y="7353300"/>
            <a:ext cx="17209905"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4-door hatchbacks have the best fuel efficiency, getting close to 38 km per liter—higher than all other body styles.</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2-door hatchbacks are also excellent when it comes to mileage, taking the second spot.</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Sedans rank just after hatchbacks, also offering very good fuel economy.</a:t>
            </a: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7363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891</TotalTime>
  <Words>12814</Words>
  <Application>Microsoft Office PowerPoint</Application>
  <PresentationFormat>Custom</PresentationFormat>
  <Paragraphs>845</Paragraphs>
  <Slides>114</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114</vt:i4>
      </vt:variant>
    </vt:vector>
  </HeadingPairs>
  <TitlesOfParts>
    <vt:vector size="127" baseType="lpstr">
      <vt:lpstr>Arial Unicode MS</vt:lpstr>
      <vt:lpstr>Arial</vt:lpstr>
      <vt:lpstr>Calibri</vt:lpstr>
      <vt:lpstr>Century Gothic</vt:lpstr>
      <vt:lpstr>Manrope</vt:lpstr>
      <vt:lpstr>Segoe UI</vt:lpstr>
      <vt:lpstr>Sylfaen</vt:lpstr>
      <vt:lpstr>Symbol</vt:lpstr>
      <vt:lpstr>Times New Roman</vt:lpstr>
      <vt:lpstr>Trebuchet MS</vt:lpstr>
      <vt:lpstr>Wingdings</vt:lpstr>
      <vt:lpstr>Wingdings 3</vt:lpstr>
      <vt:lpstr>Ion</vt:lpstr>
      <vt:lpstr>Data Analysis Portfolio</vt:lpstr>
      <vt:lpstr>Data Analysis Portfolio</vt:lpstr>
      <vt:lpstr>Introduction</vt:lpstr>
      <vt:lpstr>Academic Credentials</vt:lpstr>
      <vt:lpstr>Project 1 :Data Analytics Process</vt:lpstr>
      <vt:lpstr>Application in Real Life Scenario Case Study</vt:lpstr>
      <vt:lpstr>Project Approach</vt:lpstr>
      <vt:lpstr>Project Description and Conclusion</vt:lpstr>
      <vt:lpstr>Project : Marriage Selection using Data Analytic</vt:lpstr>
      <vt:lpstr>Thank You</vt:lpstr>
      <vt:lpstr>Instagram User Analytics  </vt:lpstr>
      <vt:lpstr>Company Overview</vt:lpstr>
      <vt:lpstr>Marketing Analysis</vt:lpstr>
      <vt:lpstr>The marketing team wants to reward the most loyal users, i.e., those who have been using the platform for the longest time.</vt:lpstr>
      <vt:lpstr> Identify users who have never posted a single photo on Instagram.</vt:lpstr>
      <vt:lpstr>The team has organized a contest where the user with the most likes on a single photo wins. </vt:lpstr>
      <vt:lpstr> A partner brand wants to know the most popular hashtags to use in their posts to reach the most people.  </vt:lpstr>
      <vt:lpstr> The team wants to know the best day of the week to launch ads.</vt:lpstr>
      <vt:lpstr> Investor Metrics</vt:lpstr>
      <vt:lpstr> Investors want to know if users are still active and posting on Instagram or if they are making fewer posts.</vt:lpstr>
      <vt:lpstr> Investors want to know if the platform is crowded with fake and dummy accounts.</vt:lpstr>
      <vt:lpstr>Thank You</vt:lpstr>
      <vt:lpstr>Operation Analytics and Investigating Metric Spike</vt:lpstr>
      <vt:lpstr>Description</vt:lpstr>
      <vt:lpstr>Job Data Analysis</vt:lpstr>
      <vt:lpstr> Calculate the number of jobs reviewed per hour for each day in November 2020.</vt:lpstr>
      <vt:lpstr> Calculate the 7-day rolling average of throughput (number of events per second).</vt:lpstr>
      <vt:lpstr>Calculate the percentage share of each language in the last 30 days.  Write an SQL query to calculate the percentage share of each language over the last 30 days.</vt:lpstr>
      <vt:lpstr>Identify duplicate rows in the data.  Write an SQL query to display duplicate rows from the job_data table.</vt:lpstr>
      <vt:lpstr> Investigating Metric Spike</vt:lpstr>
      <vt:lpstr> Measure the activeness of users on a weekly basis</vt:lpstr>
      <vt:lpstr>Analyze the growth of users over time for a product</vt:lpstr>
      <vt:lpstr>Analyze the retention of users on a weekly basis after signing up for a product.</vt:lpstr>
      <vt:lpstr>Measure the activeness of users on a weekly basis per device.</vt:lpstr>
      <vt:lpstr> Analyze how users are engaging with the email service.</vt:lpstr>
      <vt:lpstr>Thank You</vt:lpstr>
      <vt:lpstr>Hiring Process Analytics</vt:lpstr>
      <vt:lpstr>Description</vt:lpstr>
      <vt:lpstr>Approach</vt:lpstr>
      <vt:lpstr>Hiring Process Analytics  </vt:lpstr>
      <vt:lpstr>DATA CLEANING</vt:lpstr>
      <vt:lpstr>Determine the gender distribution of hires. How many males and females have been hired by the company?</vt:lpstr>
      <vt:lpstr>What is the average salary offered by this company? Use Excel functions to calculate this.</vt:lpstr>
      <vt:lpstr>Create class intervals for the salaries in the company. This will help you understand the salary distribution.</vt:lpstr>
      <vt:lpstr>Use a pie chart, bar graph, or any other suitable visualization to show the proportion of people working in different departments. </vt:lpstr>
      <vt:lpstr>Use a chart or graph to represent the different position tiers within the company. This will help you understand the distribution of positions across different tiers.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Bank Loan Case Study</vt:lpstr>
      <vt:lpstr>Project Description</vt:lpstr>
      <vt:lpstr>Objective:</vt:lpstr>
      <vt:lpstr>All the analysis has been performed  in excel. This tool is also used to create graphical  representation of the results and to understand  the result set better.</vt:lpstr>
      <vt:lpstr>Handling Missing Values</vt:lpstr>
      <vt:lpstr>Removed Column</vt:lpstr>
      <vt:lpstr>OUTLIERS</vt:lpstr>
      <vt:lpstr>OUTLIERS</vt:lpstr>
      <vt:lpstr>OUTLIERS</vt:lpstr>
      <vt:lpstr>OUTLIERS</vt:lpstr>
      <vt:lpstr>OUTLIERS</vt:lpstr>
      <vt:lpstr>Data Imbalance</vt:lpstr>
      <vt:lpstr>Data Imbalance</vt:lpstr>
      <vt:lpstr>UNIVARIATE ANALYSIS</vt:lpstr>
      <vt:lpstr>UNIVARIATE ANALYSIS</vt:lpstr>
      <vt:lpstr>UNIVARIATE ANALYSIS</vt:lpstr>
      <vt:lpstr>Segmented Univariate Analysis</vt:lpstr>
      <vt:lpstr>Segmented Univariate Analysis</vt:lpstr>
      <vt:lpstr>Bivariate Analysis</vt:lpstr>
      <vt:lpstr>Bivariate Analysis</vt:lpstr>
      <vt:lpstr>Bivariate Analysis</vt:lpstr>
      <vt:lpstr>Bivariate Analysis</vt:lpstr>
      <vt:lpstr> The bank must give special attention to outliers in employment years and income data, as they can skew analysis and affect risk assessment. Due to the imbalanced dataset, modeling should use proper techniques like oversampling, undersampling, or specialized algorithms to avoid bias toward non-defaulters. Many defaulters fall within the middle-income group, highlighting the need for extra checks for applicants earning between ₹85,650 and ₹1,15,650. The strong correlation between loan amount and goods price indicates that most loans are taken to buy specific items—this can help predict the purpose of the loan. Features like income, age, and employment show weak or unclear patterns among defaulters, so loan approval should not depend on these alone. Customers with shorter work history or unrealistic employment records (like 1,001 years) must be reviewed or flagged automatically. Although married applicants dominate the dataset, male clients show a slightly higher default rate and may require deeper profiling. Clients from densely populated but high-rated regions still appear in the defaulter group, suggesting demographic data needs further review. Most defaulters prefer cash loans, so stricter risk checks should be applied to this product type.</vt:lpstr>
      <vt:lpstr>Thank You</vt:lpstr>
      <vt:lpstr>Impact of Car Features on Price and Profitability</vt:lpstr>
      <vt:lpstr>Project Description</vt:lpstr>
      <vt:lpstr>APPROACH:</vt:lpstr>
      <vt:lpstr>All the analysis has been performed  in excel. This tool is also used to create graphical  representation of the results and to understand  the result set better.</vt:lpstr>
      <vt:lpstr>Task 1.A: Create a pivot table that shows the number of car models in each market category and their corresponding popularity scores.</vt:lpstr>
      <vt:lpstr>Task 1.B: Create a combo chart that visualizes the relationship between market category and popularity.</vt:lpstr>
      <vt:lpstr>INSIGHTS :-</vt:lpstr>
      <vt:lpstr>Task 2:  Create a scatter chart that plots engine power on the x-axis and price on the y-axis. Add a trendline to the chart to visualize the relationship between these variables.</vt:lpstr>
      <vt:lpstr>INSIGHTS :-</vt:lpstr>
      <vt:lpstr>Task 3: Use regression analysis to identify the variables that have the strongest relationship with a car's price. Then create a bar chart that shows the coefficient values for each variable to visualize their relative importance.  </vt:lpstr>
      <vt:lpstr>INSIGHTS :-</vt:lpstr>
      <vt:lpstr>Task 4.A: Create a pivot table that shows the average price of cars for each manufacturer.   Task 4.B: Create a bar chart or a horizontal stacked bar chart that visualizes the relationship between manufacturer and average price.</vt:lpstr>
      <vt:lpstr>INSIGHTS :-</vt:lpstr>
      <vt:lpstr>Task 5.A: Create a scatter plot with the number of cylinders on the x-axis and highway MPG on the y-axis. Then create a trendline on the scatter plot to visually estimate the slope of the relationship and assess its significance.</vt:lpstr>
      <vt:lpstr>Task 5.B: Calculate the correlation coefficient between the number of cylinders and highway MPG to quantify the strength and direction of the relationship.</vt:lpstr>
      <vt:lpstr>Task 1: How does the distribution of car prices vary by brand and body style?</vt:lpstr>
      <vt:lpstr>Task 2: Which car brands have the highest and lowest average MSRPs, and how does this vary by body style? </vt:lpstr>
      <vt:lpstr>Task 3: How do the different feature such as transmission type affect the MSRP, and how does this vary by body style?</vt:lpstr>
      <vt:lpstr>Task 4: How does the fuel efficiency of cars vary across different body styles and model years? </vt:lpstr>
      <vt:lpstr>INSIGHTS :-</vt:lpstr>
      <vt:lpstr>Task 5: How does the car's horsepower, MPG, and price vary across different Brands?</vt:lpstr>
      <vt:lpstr>INSIGHTS :-</vt:lpstr>
      <vt:lpstr>This analysis provided valuable insights into how various car features influence pricing and profitability. By applying these findings, automotive companies can make smarter decisions to optimize their product lines, pricing models, and marketing strategies, ultimately improving profitability. This report highlights the key results of the project and suggests actionable recommendations based on the data.  Key findings :  Luxury brands like Bugatti and Ferrari are very pricey, while brands like Toyota and Honda are affordable.  Cars with fewer cylinders use less fuel, making them cheaper to run.  Cars with higher horsepower tend to have higher prices and generate better profit margins, showing a clear positive impact on profitability.  Features like engine power, fuel efficiency, and brand name strongly affect car prices.  Fuel-efficient vehicles generally have a negative correlation with price; however, they attract a dedicated segment of buyers focused on economy and sustainability.  Brand prestige is the strongest predictor of both price and profitability—cars from prestigious brands command significantly higher prices and profits.  Choosing the right mix of features can help buyers save money and still get a great car.   Throughout this project, I enhanced my data analysis skills using Excel tools such as regression analysis, pivot tables (for averages and sums), and visualization techniques like bubble and scatter charts. This experience greatly improved my exploratory data analysis capabilities and strengthened my ability to derive meaningful insights from complex data, helping me support sound decision-making and contribute to impactful business outcomes.</vt:lpstr>
      <vt:lpstr>Thank You</vt:lpstr>
      <vt:lpstr>ABC Call Volume Trend Analysis</vt:lpstr>
      <vt:lpstr>Project Description</vt:lpstr>
      <vt:lpstr>APPROACH:</vt:lpstr>
      <vt:lpstr>All the analysis has been performed  in excel. This tool is also used to create graphical  representation of the results and to understand  the result set better.</vt:lpstr>
      <vt:lpstr>Average call duration: what is the average duration of calls for each time bucket?</vt:lpstr>
      <vt:lpstr>Call Volume Analysis: Can you create a chart or graph that shows the number of calls received in each time bucket?.</vt:lpstr>
      <vt:lpstr>Manpower Planning: What is the minimum number of agents required in each time bucket to reduce the abandon rate to 10% ?</vt:lpstr>
      <vt:lpstr>Night Shift Manpower Planning: Propose a manpower plan for each time bucket throughout the day, keeping the maximum abandon rate at 10%.</vt:lpstr>
      <vt:lpstr>This analysis provides a data-driven approach to improve call center efficiency and customer satisfaction at ABC   Insurance. By examining call volume, average handling time, and agent capacity, we identified key peak hours and   staffing gaps. A detailed manpower plan was proposed for both day and night shifts to reduce the abandon rate   from 30% to the targeted 10%. Implementing these recommendations will help optimize resource allocation,   ensure timely responses, and enhance overall customer experience. With proper execution, the call center can   achieve better performance, reduced wait times, and stronger customer trust.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 - Hoc Insights</dc:title>
  <dc:creator>suryachandra17</dc:creator>
  <cp:keywords>DAGiFNPXZE0,BAF0CET5UnY,0</cp:keywords>
  <cp:lastModifiedBy>rahul vishwakarma</cp:lastModifiedBy>
  <cp:revision>28</cp:revision>
  <dcterms:created xsi:type="dcterms:W3CDTF">2025-03-24T09:17:44Z</dcterms:created>
  <dcterms:modified xsi:type="dcterms:W3CDTF">2025-09-03T08:49:47Z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2025-03-21T00:00:00Z</vt:filetime>
  </property>
  <property fmtid="{D5CDD505-2E9C-101B-9397-08002B2CF9AE}" pid="3" name="Creator">
    <vt:lpwstr>Canva</vt:lpwstr>
  </property>
  <property fmtid="{D5CDD505-2E9C-101B-9397-08002B2CF9AE}" pid="4" name="LastSaved">
    <vt:filetime>2025-03-24T00:00:00Z</vt:filetime>
  </property>
  <property fmtid="{D5CDD505-2E9C-101B-9397-08002B2CF9AE}" pid="5" name="Producer">
    <vt:lpwstr>Canva</vt:lpwstr>
  </property>
</Properties>
</file>